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6" r:id="rId2"/>
    <p:sldId id="278" r:id="rId3"/>
    <p:sldId id="279" r:id="rId4"/>
    <p:sldId id="275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7" r:id="rId21"/>
  </p:sldIdLst>
  <p:sldSz cx="9144000" cy="6858000" type="screen4x3"/>
  <p:notesSz cx="7099300" cy="1023461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11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BDCEC62-54BF-486F-8AFA-1025C87C7DF8}" type="datetimeFigureOut">
              <a:rPr lang="id-ID" smtClean="0"/>
              <a:pPr/>
              <a:t>12/07/2020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E76A13-045B-47DE-8ABA-4EE1E3D0682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id-ID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SMA NEGERI 1 BANDAR</a:t>
            </a:r>
          </a:p>
          <a:p>
            <a:pPr algn="ctr">
              <a:buNone/>
            </a:pPr>
            <a:endParaRPr lang="id-ID" sz="3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d-ID" sz="3600" b="1" i="1" dirty="0" smtClean="0">
                <a:latin typeface="Arial" pitchFamily="34" charset="0"/>
                <a:cs typeface="Arial" pitchFamily="34" charset="0"/>
              </a:rPr>
              <a:t>JALAN KUALA TANJUNG NO. 10 PERDAGANGAN KAB. SIMALUNGUN-SUMATERA UTARA TAHUN  2020-2021</a:t>
            </a:r>
            <a:endParaRPr lang="id-ID" sz="36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Arial" pitchFamily="34" charset="0"/>
                <a:cs typeface="Arial" pitchFamily="34" charset="0"/>
              </a:rPr>
              <a:t>2. Peran Guru :</a:t>
            </a:r>
            <a:endParaRPr lang="id-ID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76072" indent="-457200">
              <a:buAutoNum type="alphaLcPeriod"/>
            </a:pPr>
            <a:r>
              <a:rPr lang="id-ID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Menjunjung tinggi martabat dan citranya baik sikap dan tingkah lakunya.</a:t>
            </a:r>
          </a:p>
          <a:p>
            <a:pPr marL="576072" indent="-457200">
              <a:buAutoNum type="alphaLcPeriod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>
              <a:buAutoNum type="alphaLcPeriod" startAt="2"/>
            </a:pPr>
            <a:r>
              <a:rPr lang="id-ID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Menjadi tauladan di masyarakat (pamong).</a:t>
            </a:r>
          </a:p>
          <a:p>
            <a:pPr marL="576072" indent="-457200">
              <a:buAutoNum type="alphaLcPeriod" startAt="2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>
              <a:buAutoNum type="alphaLcPeriod" startAt="3"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Guru harus mampu memimpin baik di lingkungan sekolah maupun diluar lingkungan sekolah.</a:t>
            </a:r>
          </a:p>
          <a:p>
            <a:pPr marL="576072" indent="-457200">
              <a:buAutoNum type="alphaLcPeriod" startAt="3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>
              <a:buAutoNum type="alphaLcPeriod" startAt="4"/>
            </a:pPr>
            <a:r>
              <a:rPr lang="id-ID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Digugu dan ditiru, dipercaya oleh diri sendiri dan warga sekolah.</a:t>
            </a:r>
          </a:p>
          <a:p>
            <a:pPr marL="576072" indent="-457200"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Arial" pitchFamily="34" charset="0"/>
                <a:cs typeface="Arial" pitchFamily="34" charset="0"/>
              </a:rPr>
              <a:t>3. Peran Civitas Akademika :</a:t>
            </a:r>
            <a:endParaRPr lang="id-ID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76072" indent="-457200" algn="just">
              <a:buAutoNum type="alphaLcPeriod"/>
            </a:pPr>
            <a:r>
              <a:rPr lang="id-ID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Tata Usaha harus mendukung kepentingan administrasi dalam rangka proses belajar mengajar di sekolah.	</a:t>
            </a:r>
          </a:p>
          <a:p>
            <a:pPr marL="576072" indent="-457200" algn="just"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2"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Perangkat sekolah yang lain seperti pegawai,  Satpam, Tukang Kebun, piket dll, harus melaksanakan hak dan kewajibannya sesuai bidang tugas masing-masing.</a:t>
            </a:r>
          </a:p>
          <a:p>
            <a:pPr marL="576072" indent="-457200" algn="just">
              <a:buNone/>
            </a:pP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2"/>
            </a:pPr>
            <a:r>
              <a:rPr lang="id-ID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Semua warga sekolah menjalin rasa persaudaraan demi kenyaman warga sekolah.</a:t>
            </a:r>
          </a:p>
          <a:p>
            <a:pPr marL="576072" indent="-457200" algn="just">
              <a:buAutoNum type="alphaLcPeriod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None/>
            </a:pPr>
            <a:r>
              <a:rPr lang="id-ID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endParaRPr lang="id-ID" sz="2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Arial" pitchFamily="34" charset="0"/>
                <a:cs typeface="Arial" pitchFamily="34" charset="0"/>
              </a:rPr>
              <a:t>4. Peranan Murid :</a:t>
            </a:r>
            <a:endParaRPr lang="id-ID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76072" indent="-457200" algn="just">
              <a:buAutoNum type="alphaLcPeriod"/>
            </a:pPr>
            <a:r>
              <a:rPr lang="id-ID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Mentaati tata tertib yang berlaku di sekolah tanpa kecuali.</a:t>
            </a:r>
          </a:p>
          <a:p>
            <a:pPr marL="576072" indent="-457200" algn="just">
              <a:buAutoNum type="alphaLcPeriod" startAt="2"/>
            </a:pPr>
            <a:r>
              <a:rPr lang="id-ID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Hormat dan sopan kepada guru dan warga sekolah yang lain.</a:t>
            </a:r>
          </a:p>
          <a:p>
            <a:pPr marL="576072" indent="-457200" algn="just">
              <a:buAutoNum type="alphaLcPeriod" startAt="3"/>
            </a:pPr>
            <a:r>
              <a:rPr lang="id-ID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Hormat dan sopan kepada teman</a:t>
            </a:r>
          </a:p>
          <a:p>
            <a:pPr marL="576072" indent="-457200" algn="just">
              <a:buAutoNum type="alphaLcPeriod" startAt="4"/>
            </a:pPr>
            <a:r>
              <a:rPr lang="id-ID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Belajar yang tekun</a:t>
            </a:r>
            <a:endParaRPr lang="id-ID" sz="20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5"/>
            </a:pPr>
            <a:r>
              <a:rPr lang="id-ID" sz="24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Menyelesaikan tugas yang diberikan oleh guru.</a:t>
            </a:r>
          </a:p>
          <a:p>
            <a:pPr marL="576072" indent="-457200" algn="just">
              <a:buAutoNum type="alphaLcPeriod" startAt="6"/>
            </a:pPr>
            <a:r>
              <a:rPr lang="id-ID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Menjaga nama baik keluarga dan sekolah di manapun berada.</a:t>
            </a:r>
          </a:p>
          <a:p>
            <a:pPr marL="576072" indent="-457200" algn="just">
              <a:buAutoNum type="alphaLcPeriod" startAt="7"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Menjauhi narkoba.</a:t>
            </a:r>
          </a:p>
          <a:p>
            <a:pPr marL="576072" indent="-457200" algn="just">
              <a:buAutoNum type="alphaLcPeriod" startAt="8"/>
            </a:pPr>
            <a:r>
              <a:rPr lang="id-ID" sz="24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Menjaga dan memelihara fasilitas belajar dan mengajar.</a:t>
            </a:r>
          </a:p>
          <a:p>
            <a:pPr marL="576072" indent="-457200" algn="just">
              <a:buAutoNum type="alphaLcPeriod" startAt="8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633222" indent="-514350" algn="just">
              <a:buAutoNum type="romanLcPeriod"/>
            </a:pPr>
            <a:r>
              <a:rPr lang="id-ID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Menjaga keamanan sekolah.</a:t>
            </a:r>
          </a:p>
          <a:p>
            <a:pPr marL="633222" indent="-514350" algn="just">
              <a:buAutoNum type="romanLcPeriod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633222" indent="-514350" algn="just">
              <a:buAutoNum type="alphaLcPeriod" startAt="10"/>
            </a:pPr>
            <a:r>
              <a:rPr lang="id-ID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Melaporkan peristiwa negatif yang terjadi di sekolah kepada OSIS, guru, wakil kepala sekolah, BP atau Kepala sekolah.</a:t>
            </a:r>
          </a:p>
          <a:p>
            <a:pPr marL="633222" indent="-514350" algn="just">
              <a:buAutoNum type="alphaLcPeriod" startAt="10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633222" indent="-514350" algn="just">
              <a:buAutoNum type="alphaLcPeriod" startAt="11"/>
            </a:pPr>
            <a:r>
              <a:rPr lang="id-ID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Memelihara lingkungan sekolah.</a:t>
            </a:r>
          </a:p>
          <a:p>
            <a:pPr marL="633222" indent="-514350" algn="just"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Arial" pitchFamily="34" charset="0"/>
                <a:cs typeface="Arial" pitchFamily="34" charset="0"/>
              </a:rPr>
              <a:t>5. Peranan masyarakat :</a:t>
            </a:r>
            <a:endParaRPr lang="id-ID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633222" indent="-514350" algn="just">
              <a:buAutoNum type="alphaLcPeriod"/>
            </a:pPr>
            <a:r>
              <a:rPr lang="id-ID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Mendukung  program dan kebijakan sekolah dalam rangka pemajuan PBM.</a:t>
            </a:r>
          </a:p>
          <a:p>
            <a:pPr marL="633222" indent="-514350" algn="just">
              <a:buAutoNum type="alphaLcPeriod"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marL="633222" indent="-514350" algn="just">
              <a:buAutoNum type="alphaLcPeriod"/>
            </a:pPr>
            <a:r>
              <a:rPr lang="id-ID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Memberi saran dalam pemajuan proses belajar dan mengajar.</a:t>
            </a:r>
          </a:p>
          <a:p>
            <a:pPr marL="633222" indent="-514350" algn="just">
              <a:buAutoNum type="alphaLcPeriod"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marL="633222" indent="-514350" algn="just">
              <a:buAutoNum type="alphaLcPeriod"/>
            </a:pPr>
            <a:r>
              <a:rPr lang="id-ID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Ikut menjaga keamanan lingkungan sekolah.</a:t>
            </a:r>
          </a:p>
          <a:p>
            <a:pPr marL="633222" indent="-514350" algn="just">
              <a:buAutoNum type="alphaLcPeriod"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marL="633222" indent="-514350" algn="just">
              <a:buAutoNum type="alphaLcPeriod"/>
            </a:pPr>
            <a:r>
              <a:rPr lang="id-ID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Mengadakan kerjasama dengan pihak sekolah melalui Komite sekolah.</a:t>
            </a:r>
          </a:p>
          <a:p>
            <a:pPr marL="633222" indent="-514350" algn="just">
              <a:buAutoNum type="alphaLcPeriod"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marL="633222" indent="-514350" algn="just">
              <a:buAutoNum type="alphaLcPeriod"/>
            </a:pPr>
            <a:endParaRPr lang="id-ID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Sekolah Sebagai </a:t>
            </a:r>
            <a:r>
              <a:rPr lang="id-ID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Kawasan </a:t>
            </a:r>
            <a:r>
              <a:rPr lang="id-ID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Wiyata Mandala </a:t>
            </a:r>
            <a:endParaRPr lang="id-ID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8229600" cy="462560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6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id-ID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6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</a:t>
            </a:r>
          </a:p>
          <a:p>
            <a:pPr algn="ctr">
              <a:buNone/>
            </a:pPr>
            <a:r>
              <a:rPr lang="id-ID" sz="2800" dirty="0" smtClean="0">
                <a:latin typeface="Arial" pitchFamily="34" charset="0"/>
                <a:cs typeface="Arial" pitchFamily="34" charset="0"/>
              </a:rPr>
              <a:t>1. Keamanan/Kenyamanan</a:t>
            </a:r>
          </a:p>
          <a:p>
            <a:pPr algn="ctr">
              <a:buNone/>
            </a:pPr>
            <a:r>
              <a:rPr lang="id-ID" sz="28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2. Kekeluargaan</a:t>
            </a:r>
          </a:p>
          <a:p>
            <a:pPr algn="ctr">
              <a:buNone/>
            </a:pPr>
            <a:r>
              <a:rPr lang="id-ID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3. Kedisiplinan</a:t>
            </a:r>
          </a:p>
          <a:p>
            <a:pPr algn="ctr">
              <a:buNone/>
            </a:pPr>
            <a:r>
              <a:rPr lang="id-ID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Kerindangan</a:t>
            </a:r>
          </a:p>
          <a:p>
            <a:pPr algn="ctr">
              <a:buNone/>
            </a:pPr>
            <a:r>
              <a:rPr lang="id-ID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5. Kebersihan</a:t>
            </a:r>
          </a:p>
          <a:p>
            <a:pPr algn="ctr">
              <a:buNone/>
            </a:pPr>
            <a:r>
              <a:rPr lang="id-ID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6. Keindahan</a:t>
            </a:r>
          </a:p>
          <a:p>
            <a:pPr algn="ctr">
              <a:buNone/>
            </a:pPr>
            <a:r>
              <a:rPr lang="id-ID" sz="28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7. Ketertiban</a:t>
            </a:r>
          </a:p>
          <a:p>
            <a:pPr marL="633222" indent="-514350" algn="just">
              <a:buAutoNum type="arabicPeriod" startAt="3"/>
            </a:pPr>
            <a:endParaRPr lang="id-ID" sz="28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PENGGUNAAN SEKOLAH</a:t>
            </a:r>
            <a:endParaRPr lang="id-ID" sz="4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Sebagai Lembaga Pendidikan Maka Sekolah tidak boleh digunakan untuk :</a:t>
            </a:r>
          </a:p>
          <a:p>
            <a:pPr algn="just"/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a. 	Promosi dan penjualan produk yang tidak ada 	hubungannya   	dengan pendidikan.</a:t>
            </a:r>
          </a:p>
          <a:p>
            <a:pPr algn="just"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b.	Tempat penyebaran aliran sesat dan penyebaran	ajaran 	agama 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tertentu yang bertentangan dengan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id-ID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c. 	Propaganda politik atau tempat berkampanye.</a:t>
            </a:r>
          </a:p>
          <a:p>
            <a:pPr algn="just"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d.	Shooting film atau sinetron tanpa izin Pemda.</a:t>
            </a:r>
          </a:p>
          <a:p>
            <a:pPr algn="just"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e.	Kegiatan yang dapat menimbulkan kerusakan, 	perselisihan, 	sehingga susana sekolah menjadi 	tidak kondusif.</a:t>
            </a:r>
            <a:endParaRPr lang="id-ID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Mekanisme Pelaksanaan </a:t>
            </a:r>
            <a:r>
              <a:rPr lang="id-ID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Wiyata Mandala </a:t>
            </a:r>
            <a:endParaRPr lang="id-ID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AutoNum type="alphaUcPeriod"/>
            </a:pPr>
            <a:r>
              <a:rPr lang="id-ID" dirty="0" smtClean="0">
                <a:solidFill>
                  <a:srgbClr val="FF0000"/>
                </a:solidFill>
              </a:rPr>
              <a:t>Tahap Preventif :</a:t>
            </a:r>
          </a:p>
          <a:p>
            <a:pPr marL="624078" indent="-514350" algn="just">
              <a:buNone/>
            </a:pPr>
            <a:r>
              <a:rPr lang="id-ID" dirty="0" smtClean="0"/>
              <a:t>	</a:t>
            </a:r>
            <a:r>
              <a:rPr lang="id-ID" dirty="0" smtClean="0">
                <a:solidFill>
                  <a:schemeClr val="accent6">
                    <a:lumMod val="75000"/>
                  </a:schemeClr>
                </a:solidFill>
              </a:rPr>
              <a:t>1. Memelihara sekolah melalui 7 K.</a:t>
            </a:r>
          </a:p>
          <a:p>
            <a:pPr marL="624078" indent="-514350" algn="just">
              <a:buNone/>
            </a:pPr>
            <a:r>
              <a:rPr lang="id-ID" dirty="0" smtClean="0"/>
              <a:t>	</a:t>
            </a:r>
            <a:r>
              <a:rPr lang="id-ID" dirty="0" smtClean="0">
                <a:solidFill>
                  <a:schemeClr val="accent4"/>
                </a:solidFill>
              </a:rPr>
              <a:t>2. Menciptakan suasana harmonis antar </a:t>
            </a:r>
          </a:p>
          <a:p>
            <a:pPr marL="624078" indent="-514350" algn="just">
              <a:buNone/>
            </a:pPr>
            <a:r>
              <a:rPr lang="id-ID" dirty="0" smtClean="0">
                <a:solidFill>
                  <a:schemeClr val="accent4"/>
                </a:solidFill>
              </a:rPr>
              <a:t>		  warga sekolah.</a:t>
            </a:r>
          </a:p>
          <a:p>
            <a:pPr marL="624078" indent="-514350" algn="just">
              <a:buNone/>
            </a:pPr>
            <a:r>
              <a:rPr lang="id-ID" dirty="0" smtClean="0"/>
              <a:t>	</a:t>
            </a:r>
            <a:r>
              <a:rPr lang="id-ID" dirty="0" smtClean="0">
                <a:solidFill>
                  <a:srgbClr val="7030A0"/>
                </a:solidFill>
              </a:rPr>
              <a:t>3. Membentuk jaring pengawasan ( Razia).</a:t>
            </a:r>
          </a:p>
          <a:p>
            <a:pPr marL="624078" indent="-514350" algn="just">
              <a:buNone/>
            </a:pPr>
            <a:r>
              <a:rPr lang="id-ID" dirty="0" smtClean="0"/>
              <a:t>	</a:t>
            </a:r>
            <a:r>
              <a:rPr lang="id-ID" dirty="0" smtClean="0">
                <a:solidFill>
                  <a:srgbClr val="FF0000"/>
                </a:solidFill>
              </a:rPr>
              <a:t>4. Menghilangkan bentuk peloncoan saat </a:t>
            </a:r>
          </a:p>
          <a:p>
            <a:pPr marL="624078" indent="-514350" algn="just">
              <a:buNone/>
            </a:pPr>
            <a:r>
              <a:rPr lang="id-ID" dirty="0" smtClean="0">
                <a:solidFill>
                  <a:srgbClr val="FF0000"/>
                </a:solidFill>
              </a:rPr>
              <a:t>	    MOS.</a:t>
            </a:r>
          </a:p>
          <a:p>
            <a:pPr marL="624078" indent="-514350" algn="just">
              <a:buNone/>
            </a:pPr>
            <a:r>
              <a:rPr lang="id-ID" dirty="0" smtClean="0"/>
              <a:t>	</a:t>
            </a:r>
            <a:r>
              <a:rPr lang="id-ID" dirty="0" smtClean="0">
                <a:solidFill>
                  <a:schemeClr val="bg2">
                    <a:lumMod val="25000"/>
                  </a:schemeClr>
                </a:solidFill>
              </a:rPr>
              <a:t>5. Mengisi jam kosong dengan kegiatan</a:t>
            </a:r>
          </a:p>
          <a:p>
            <a:pPr marL="624078" indent="-514350" algn="just">
              <a:buNone/>
            </a:pPr>
            <a:r>
              <a:rPr lang="id-ID" dirty="0" smtClean="0">
                <a:solidFill>
                  <a:schemeClr val="bg2">
                    <a:lumMod val="25000"/>
                  </a:schemeClr>
                </a:solidFill>
              </a:rPr>
              <a:t>         ekstrakurikuler.</a:t>
            </a:r>
          </a:p>
          <a:p>
            <a:pPr marL="624078" indent="-514350" algn="just">
              <a:buNone/>
            </a:pPr>
            <a:r>
              <a:rPr lang="id-ID" dirty="0" smtClean="0"/>
              <a:t>	6. Meningkatkan keamanan dan ketertiban</a:t>
            </a:r>
          </a:p>
          <a:p>
            <a:pPr marL="624078" indent="-514350" algn="just">
              <a:buNone/>
            </a:pPr>
            <a:r>
              <a:rPr lang="id-ID" dirty="0" smtClean="0"/>
              <a:t>         saat berangkat dan usai sekolah.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B. Tahap represif :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  1. Mendamaikan pihak yang terlibat perselisihan.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2. Menetralisisr isu negatif yang berkembang.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3. Berkoordinasi dengan pihak keamanan bila ada </a:t>
            </a:r>
          </a:p>
          <a:p>
            <a:pPr>
              <a:buNone/>
            </a:pPr>
            <a:r>
              <a:rPr lang="id-ID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      kriminal di Sekolah.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  </a:t>
            </a:r>
            <a:r>
              <a:rPr lang="id-ID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 Penyelesaian kasus secara hukum terhadap kasus</a:t>
            </a:r>
          </a:p>
          <a:p>
            <a:pPr>
              <a:buNone/>
            </a:pPr>
            <a:r>
              <a:rPr lang="id-ID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      yang melibatkan pihak luar sekolah.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  5. Mengadakan Bimbingan dan Penyuluhan.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6. Memberikan sanksi sesuai tata tertib yang berlaku.</a:t>
            </a:r>
            <a:endParaRPr lang="id-ID" sz="2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id-ID" b="1" i="1" dirty="0" smtClean="0">
                <a:solidFill>
                  <a:srgbClr val="CC0000"/>
                </a:solidFill>
              </a:rPr>
              <a:t>Sekian</a:t>
            </a:r>
          </a:p>
          <a:p>
            <a:pPr algn="ctr">
              <a:buNone/>
            </a:pPr>
            <a:endParaRPr lang="id-ID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id-ID" b="1" i="1" dirty="0" smtClean="0">
                <a:solidFill>
                  <a:srgbClr val="002060"/>
                </a:solidFill>
              </a:rPr>
              <a:t>Semoga bermanfaat</a:t>
            </a:r>
          </a:p>
          <a:p>
            <a:pPr algn="ctr">
              <a:buNone/>
            </a:pPr>
            <a:r>
              <a:rPr lang="id-ID" b="1" dirty="0" smtClean="0">
                <a:solidFill>
                  <a:srgbClr val="002060"/>
                </a:solidFill>
              </a:rPr>
              <a:t>Tetap semangat belajar</a:t>
            </a:r>
          </a:p>
          <a:p>
            <a:pPr algn="ctr">
              <a:buNone/>
            </a:pPr>
            <a:r>
              <a:rPr lang="id-ID" sz="3600" b="1" dirty="0" smtClean="0">
                <a:solidFill>
                  <a:srgbClr val="002060"/>
                </a:solidFill>
              </a:rPr>
              <a:t>Terima kasih </a:t>
            </a:r>
            <a:r>
              <a:rPr lang="id-ID" sz="3600" b="1" dirty="0" smtClean="0">
                <a:solidFill>
                  <a:srgbClr val="CC0000"/>
                </a:solidFill>
              </a:rPr>
              <a:t>atas</a:t>
            </a:r>
            <a:r>
              <a:rPr lang="id-ID" sz="3600" b="1" dirty="0" smtClean="0">
                <a:solidFill>
                  <a:srgbClr val="002060"/>
                </a:solidFill>
              </a:rPr>
              <a:t> perhatiannya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28596" y="274320"/>
            <a:ext cx="8358246" cy="4572000"/>
          </a:xfrm>
          <a:blipFill>
            <a:blip r:embed="rId2"/>
            <a:tile tx="0" ty="0" sx="100000" sy="100000" flip="none" algn="tl"/>
          </a:blipFill>
          <a:scene3d>
            <a:camera prst="perspectiveContrastingLeftFacing"/>
            <a:lightRig rig="threePt" dir="t"/>
          </a:scene3d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r>
              <a:rPr lang="id-ID" sz="6000" dirty="0" smtClean="0">
                <a:solidFill>
                  <a:srgbClr val="0070C0"/>
                </a:solidFill>
                <a:latin typeface="Algerian" pitchFamily="82" charset="0"/>
              </a:rPr>
              <a:t>M</a:t>
            </a:r>
            <a:r>
              <a:rPr lang="id-ID" sz="5400" b="1" dirty="0" smtClean="0">
                <a:solidFill>
                  <a:srgbClr val="0070C0"/>
                </a:solidFill>
              </a:rPr>
              <a:t>ASA</a:t>
            </a:r>
            <a:r>
              <a:rPr lang="id-ID" sz="5400" b="1" dirty="0" smtClean="0">
                <a:solidFill>
                  <a:srgbClr val="FF0000"/>
                </a:solidFill>
              </a:rPr>
              <a:t> </a:t>
            </a:r>
            <a:r>
              <a:rPr lang="id-ID" sz="6000" dirty="0" smtClean="0">
                <a:solidFill>
                  <a:srgbClr val="FF0000"/>
                </a:solidFill>
                <a:latin typeface="Algerian" pitchFamily="82" charset="0"/>
              </a:rPr>
              <a:t>PENGENALAN LINGKUNGAN SEKOLAH</a:t>
            </a:r>
            <a:endParaRPr lang="id-ID" sz="54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id-ID" sz="6000" dirty="0" smtClean="0">
                <a:latin typeface="Algerian" pitchFamily="82" charset="0"/>
              </a:rPr>
              <a:t>( </a:t>
            </a:r>
            <a:r>
              <a:rPr lang="id-ID" sz="6000" dirty="0" smtClean="0">
                <a:solidFill>
                  <a:srgbClr val="0070C0"/>
                </a:solidFill>
                <a:latin typeface="Algerian" pitchFamily="82" charset="0"/>
              </a:rPr>
              <a:t>MPLS </a:t>
            </a:r>
            <a:r>
              <a:rPr lang="id-ID" sz="6000" dirty="0" smtClean="0">
                <a:latin typeface="Algerian" pitchFamily="82" charset="0"/>
              </a:rPr>
              <a:t>)</a:t>
            </a:r>
          </a:p>
          <a:p>
            <a:pPr algn="ctr">
              <a:buNone/>
            </a:pPr>
            <a:endParaRPr lang="id-ID" sz="6000" dirty="0" smtClean="0">
              <a:latin typeface="Algerian" pitchFamily="82" charset="0"/>
            </a:endParaRPr>
          </a:p>
          <a:p>
            <a:pPr algn="ctr">
              <a:buNone/>
            </a:pPr>
            <a:r>
              <a:rPr lang="id-ID" sz="4400" b="1" dirty="0" smtClean="0">
                <a:solidFill>
                  <a:srgbClr val="00B050"/>
                </a:solidFill>
                <a:latin typeface="Agency FB" pitchFamily="34" charset="0"/>
              </a:rPr>
              <a:t>SMA NEGERI 1 BANDAR</a:t>
            </a:r>
            <a:endParaRPr lang="id-ID" sz="4400" b="1" dirty="0">
              <a:solidFill>
                <a:srgbClr val="00B050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89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>
                <a:latin typeface="Arial" pitchFamily="34" charset="0"/>
                <a:cs typeface="Arial" pitchFamily="34" charset="0"/>
              </a:rPr>
              <a:t>TUGAS MANDIRI 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683568" y="1720840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>
                <a:latin typeface="Arial" pitchFamily="34" charset="0"/>
                <a:cs typeface="Arial" pitchFamily="34" charset="0"/>
              </a:rPr>
              <a:t/>
            </a:r>
            <a:br>
              <a:rPr lang="id-ID" dirty="0">
                <a:latin typeface="Arial" pitchFamily="34" charset="0"/>
                <a:cs typeface="Arial" pitchFamily="34" charset="0"/>
              </a:rPr>
            </a:br>
            <a:r>
              <a:rPr lang="id-ID" dirty="0">
                <a:latin typeface="Arial" pitchFamily="34" charset="0"/>
                <a:cs typeface="Arial" pitchFamily="34" charset="0"/>
              </a:rPr>
              <a:t>1. Apakah pengertian wawasan wiyata mandala...?</a:t>
            </a:r>
            <a:br>
              <a:rPr lang="id-ID" dirty="0">
                <a:latin typeface="Arial" pitchFamily="34" charset="0"/>
                <a:cs typeface="Arial" pitchFamily="34" charset="0"/>
              </a:rPr>
            </a:br>
            <a:r>
              <a:rPr lang="id-ID" dirty="0">
                <a:latin typeface="Arial" pitchFamily="34" charset="0"/>
                <a:cs typeface="Arial" pitchFamily="34" charset="0"/>
              </a:rPr>
              <a:t>2. Sebutkan lima komponen penting dalam wawasan wiyata mandala.</a:t>
            </a:r>
            <a:br>
              <a:rPr lang="id-ID" dirty="0">
                <a:latin typeface="Arial" pitchFamily="34" charset="0"/>
                <a:cs typeface="Arial" pitchFamily="34" charset="0"/>
              </a:rPr>
            </a:br>
            <a:r>
              <a:rPr lang="id-ID" dirty="0">
                <a:latin typeface="Arial" pitchFamily="34" charset="0"/>
                <a:cs typeface="Arial" pitchFamily="34" charset="0"/>
              </a:rPr>
              <a:t>3. Sebutkan peran murid dalam wawasan wiyata mandala.</a:t>
            </a:r>
            <a:br>
              <a:rPr lang="id-ID" dirty="0">
                <a:latin typeface="Arial" pitchFamily="34" charset="0"/>
                <a:cs typeface="Arial" pitchFamily="34" charset="0"/>
              </a:rPr>
            </a:br>
            <a:r>
              <a:rPr lang="id-ID" dirty="0">
                <a:latin typeface="Arial" pitchFamily="34" charset="0"/>
                <a:cs typeface="Arial" pitchFamily="34" charset="0"/>
              </a:rPr>
              <a:t>4. Sebutkan tahapan dalam mekanisme wawasan wiyata mandala.</a:t>
            </a:r>
            <a:br>
              <a:rPr lang="id-ID" dirty="0">
                <a:latin typeface="Arial" pitchFamily="34" charset="0"/>
                <a:cs typeface="Arial" pitchFamily="34" charset="0"/>
              </a:rPr>
            </a:br>
            <a:r>
              <a:rPr lang="id-ID" dirty="0">
                <a:latin typeface="Arial" pitchFamily="34" charset="0"/>
                <a:cs typeface="Arial" pitchFamily="34" charset="0"/>
              </a:rPr>
              <a:t>5. Berikan contoh perilaku yang mencerminkan 7k dalam kehidupan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sehari-hari</a:t>
            </a:r>
          </a:p>
          <a:p>
            <a:r>
              <a:rPr lang="id-ID" dirty="0" smtClean="0">
                <a:latin typeface="Arial" pitchFamily="34" charset="0"/>
                <a:cs typeface="Arial" pitchFamily="34" charset="0"/>
              </a:rPr>
              <a:t>(jawaban harus dikirim ke : www.smansadar.sch.id)</a:t>
            </a:r>
            <a:endParaRPr lang="id-ID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01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blipFill>
            <a:blip r:embed="rId2"/>
            <a:tile tx="0" ty="0" sx="100000" sy="100000" flip="none" algn="tl"/>
          </a:blip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Relaxed"/>
            <a:lightRig rig="threePt" dir="t"/>
          </a:scene3d>
        </p:spPr>
        <p:txBody>
          <a:bodyPr/>
          <a:lstStyle/>
          <a:p>
            <a:pPr algn="ctr"/>
            <a:r>
              <a:rPr lang="id-ID" b="1" i="1" dirty="0" smtClean="0">
                <a:solidFill>
                  <a:schemeClr val="bg1"/>
                </a:solidFill>
              </a:rPr>
              <a:t>Oleh</a:t>
            </a:r>
          </a:p>
          <a:p>
            <a:pPr algn="ctr"/>
            <a:r>
              <a:rPr lang="id-ID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MOKH. ALI IMRON, S.Pd</a:t>
            </a:r>
            <a:endParaRPr lang="id-ID" sz="28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000109"/>
            <a:ext cx="8286808" cy="1214445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HeroicExtremeRightFacing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id-ID" sz="4000" dirty="0" smtClean="0">
                <a:solidFill>
                  <a:srgbClr val="0070C0"/>
                </a:solidFill>
                <a:latin typeface="Antique Olive" pitchFamily="34" charset="0"/>
              </a:rPr>
              <a:t>WAWASAN</a:t>
            </a:r>
            <a:r>
              <a:rPr lang="id-ID" sz="4000" dirty="0" smtClean="0">
                <a:latin typeface="Antique Olive" pitchFamily="34" charset="0"/>
              </a:rPr>
              <a:t> </a:t>
            </a:r>
            <a:r>
              <a:rPr lang="id-ID" sz="4000" dirty="0" smtClean="0">
                <a:solidFill>
                  <a:srgbClr val="FF0000"/>
                </a:solidFill>
                <a:latin typeface="Antique Olive" pitchFamily="34" charset="0"/>
              </a:rPr>
              <a:t>WIYATA</a:t>
            </a:r>
            <a:r>
              <a:rPr lang="id-ID" sz="4000" dirty="0" smtClean="0">
                <a:latin typeface="Antique Olive" pitchFamily="34" charset="0"/>
              </a:rPr>
              <a:t> </a:t>
            </a:r>
            <a:r>
              <a:rPr lang="id-ID" sz="4000" dirty="0" smtClean="0">
                <a:solidFill>
                  <a:srgbClr val="0070C0"/>
                </a:solidFill>
                <a:latin typeface="Antique Olive" pitchFamily="34" charset="0"/>
              </a:rPr>
              <a:t>MANDALA</a:t>
            </a:r>
            <a:endParaRPr lang="id-ID" sz="4000" dirty="0">
              <a:solidFill>
                <a:srgbClr val="0070C0"/>
              </a:solidFill>
              <a:latin typeface="Antique Oliv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33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rot="20585368">
            <a:off x="1553304" y="693048"/>
            <a:ext cx="7096512" cy="1093697"/>
          </a:xfrm>
          <a:blipFill>
            <a:blip r:embed="rId2"/>
            <a:tile tx="0" ty="0" sx="100000" sy="100000" flip="none" algn="tl"/>
          </a:blipFill>
          <a:scene3d>
            <a:camera prst="perspectiveContrastingLeftFacing"/>
            <a:lightRig rig="soft" dir="t"/>
          </a:scene3d>
          <a:sp3d>
            <a:bevelT prst="relaxedInset"/>
          </a:sp3d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id-ID" sz="6000" b="0" dirty="0" smtClean="0">
                <a:solidFill>
                  <a:schemeClr val="tx1"/>
                </a:solidFill>
              </a:rPr>
              <a:t>Disampaikan Oleh :</a:t>
            </a:r>
            <a:endParaRPr lang="id-ID" sz="6000" b="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2143116"/>
            <a:ext cx="8401080" cy="4214842"/>
          </a:xfrm>
        </p:spPr>
        <p:txBody>
          <a:bodyPr>
            <a:normAutofit fontScale="85000" lnSpcReduction="20000"/>
          </a:bodyPr>
          <a:lstStyle/>
          <a:p>
            <a:r>
              <a:rPr lang="id-ID" sz="2400" dirty="0" smtClean="0">
                <a:latin typeface="Arial" pitchFamily="34" charset="0"/>
                <a:cs typeface="Arial" pitchFamily="34" charset="0"/>
              </a:rPr>
              <a:t>Nama		: MOKH. ALI IMRON, SP.d</a:t>
            </a:r>
          </a:p>
          <a:p>
            <a:r>
              <a:rPr lang="id-ID" sz="2400" dirty="0" smtClean="0">
                <a:latin typeface="Arial" pitchFamily="34" charset="0"/>
                <a:cs typeface="Arial" pitchFamily="34" charset="0"/>
              </a:rPr>
              <a:t>Tpt/Tgl. Lahir		: Kediri, 7 Juni 1970</a:t>
            </a:r>
          </a:p>
          <a:p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id-ID" sz="2400" dirty="0" smtClean="0">
                <a:latin typeface="Arial" pitchFamily="34" charset="0"/>
                <a:cs typeface="Arial" pitchFamily="34" charset="0"/>
              </a:rPr>
              <a:t>Pendidikan 		: S1 Matematika</a:t>
            </a:r>
          </a:p>
          <a:p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id-ID" sz="2400" dirty="0" smtClean="0">
                <a:latin typeface="Arial" pitchFamily="34" charset="0"/>
                <a:cs typeface="Arial" pitchFamily="34" charset="0"/>
              </a:rPr>
              <a:t>Unit Kerja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: SMA NEGERI 1 BANDAR</a:t>
            </a:r>
          </a:p>
          <a:p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id-ID" sz="2400" dirty="0" smtClean="0">
                <a:latin typeface="Arial" pitchFamily="34" charset="0"/>
                <a:cs typeface="Arial" pitchFamily="34" charset="0"/>
              </a:rPr>
              <a:t>Alamat		:  Gang Langgar-Perdagangan</a:t>
            </a:r>
            <a:endParaRPr lang="id-ID" sz="1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id-ID" sz="2400" dirty="0" smtClean="0">
                <a:latin typeface="Arial" pitchFamily="34" charset="0"/>
                <a:cs typeface="Arial" pitchFamily="34" charset="0"/>
              </a:rPr>
              <a:t>E-mail		:  mhdaliimron199802@gmail.com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			 </a:t>
            </a:r>
          </a:p>
          <a:p>
            <a:pPr lvl="8"/>
            <a:endParaRPr lang="id-ID" sz="200" dirty="0" smtClean="0">
              <a:latin typeface="Arial" pitchFamily="34" charset="0"/>
              <a:cs typeface="Arial" pitchFamily="34" charset="0"/>
            </a:endParaRPr>
          </a:p>
          <a:p>
            <a:pPr lvl="8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           </a:t>
            </a:r>
          </a:p>
          <a:p>
            <a:pPr lvl="8"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617146"/>
            <a:ext cx="1728192" cy="2184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Pengertian </a:t>
            </a:r>
            <a:r>
              <a:rPr lang="id-ID" sz="3600" dirty="0" smtClean="0">
                <a:solidFill>
                  <a:srgbClr val="FF0000"/>
                </a:solidFill>
              </a:rPr>
              <a:t>Wawasan </a:t>
            </a:r>
            <a:r>
              <a:rPr lang="id-ID" sz="3600" dirty="0" smtClean="0">
                <a:solidFill>
                  <a:srgbClr val="7030A0"/>
                </a:solidFill>
              </a:rPr>
              <a:t>Wiyata</a:t>
            </a:r>
            <a:r>
              <a:rPr lang="id-ID" sz="3600" dirty="0" smtClean="0"/>
              <a:t> </a:t>
            </a:r>
            <a:r>
              <a:rPr lang="id-ID" sz="3600" dirty="0" smtClean="0">
                <a:solidFill>
                  <a:srgbClr val="0070C0"/>
                </a:solidFill>
              </a:rPr>
              <a:t>Mandala</a:t>
            </a:r>
            <a:endParaRPr lang="id-ID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id-ID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Wawasan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berarti  </a:t>
            </a:r>
            <a:r>
              <a:rPr lang="id-ID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cara meninjau, cara memandang, cara melihat, cara tanggapan indrawi terhadap sesuatu (lingkungan).</a:t>
            </a:r>
          </a:p>
          <a:p>
            <a:endParaRPr lang="id-ID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id-ID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Wiyata</a:t>
            </a:r>
            <a:r>
              <a:rPr lang="id-ID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berarti </a:t>
            </a:r>
            <a:r>
              <a:rPr lang="id-ID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pendidikan.</a:t>
            </a:r>
          </a:p>
          <a:p>
            <a:endParaRPr lang="id-ID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id-ID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Mandala</a:t>
            </a:r>
            <a:r>
              <a:rPr lang="id-ID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berati</a:t>
            </a:r>
            <a:r>
              <a:rPr lang="id-ID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lingkaran, bundaran, bulatan, atau lingkungan.</a:t>
            </a:r>
          </a:p>
          <a:p>
            <a:endParaRPr lang="id-ID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id-ID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id-ID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Wawasan Wiyata Mandala</a:t>
            </a:r>
            <a:r>
              <a:rPr lang="id-ID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adalah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cara memandang sekolah sebagai lingkungan pendidikan dan pembelajaran.</a:t>
            </a:r>
            <a:endParaRPr lang="id-ID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Sekolah sebagai lingkungan pendidikan dan pembelaja</a:t>
            </a:r>
            <a:r>
              <a:rPr lang="en-US" sz="200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ran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id-ID" sz="2000" dirty="0" smtClean="0">
                <a:latin typeface="Arial" pitchFamily="34" charset="0"/>
                <a:cs typeface="Arial" pitchFamily="34" charset="0"/>
              </a:rPr>
            </a:br>
            <a:r>
              <a:rPr lang="id-ID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MAKA ................</a:t>
            </a:r>
            <a:br>
              <a:rPr lang="id-ID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id-ID" sz="20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d-ID" sz="2800" dirty="0" smtClean="0">
                <a:solidFill>
                  <a:srgbClr val="002060"/>
                </a:solidFill>
              </a:rPr>
              <a:t>Sekolah mengemban misi pendidikan oleh karena itu sekolah tidak boleh digunakan untuk tujuan-tujuan lain diluar bidang pendidikan.</a:t>
            </a:r>
          </a:p>
          <a:p>
            <a:pPr algn="just"/>
            <a:r>
              <a:rPr lang="id-ID" sz="2800" dirty="0" smtClean="0">
                <a:solidFill>
                  <a:schemeClr val="accent3">
                    <a:lumMod val="75000"/>
                  </a:schemeClr>
                </a:solidFill>
              </a:rPr>
              <a:t>Sekolah harus benar-benar menjadi ciri khas masyarakat  belajar di dalamnya.</a:t>
            </a:r>
          </a:p>
          <a:p>
            <a:pPr algn="just"/>
            <a:r>
              <a:rPr lang="id-ID" sz="2800" dirty="0" smtClean="0">
                <a:solidFill>
                  <a:srgbClr val="0070C0"/>
                </a:solidFill>
              </a:rPr>
              <a:t>Sekolah terus menerus menggali, mengenal, memahami, menyadari,  menguasai, menghayati , dan menyampaikan nilai-nilai positif yang ada pada sekolah.</a:t>
            </a:r>
          </a:p>
          <a:p>
            <a:pPr algn="just"/>
            <a:r>
              <a:rPr lang="id-ID" sz="2800" dirty="0" smtClean="0">
                <a:solidFill>
                  <a:schemeClr val="accent1">
                    <a:lumMod val="50000"/>
                  </a:schemeClr>
                </a:solidFill>
              </a:rPr>
              <a:t>Sekolah menjadi suri tauladan masyarakat sekitarnya karena misi pendidikannya itu.</a:t>
            </a:r>
            <a:endParaRPr lang="id-ID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Cara mewujudkan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Wawasan Wiyata Mandala </a:t>
            </a:r>
            <a:r>
              <a:rPr lang="id-ID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adalah :</a:t>
            </a:r>
            <a:endParaRPr lang="id-ID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Ada  5 komponen penting :</a:t>
            </a:r>
          </a:p>
          <a:p>
            <a:pPr>
              <a:buNone/>
            </a:pPr>
            <a:endParaRPr lang="id-ID" sz="4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id-ID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1. Peran Kepala Sekolah</a:t>
            </a:r>
          </a:p>
          <a:p>
            <a:pPr>
              <a:buNone/>
            </a:pPr>
            <a:r>
              <a:rPr lang="id-ID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2. Peran Guru</a:t>
            </a:r>
          </a:p>
          <a:p>
            <a:pPr>
              <a:buNone/>
            </a:pPr>
            <a:r>
              <a:rPr lang="id-ID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Peran Civitas Akademika</a:t>
            </a:r>
          </a:p>
          <a:p>
            <a:pPr>
              <a:buNone/>
            </a:pPr>
            <a:r>
              <a:rPr lang="id-ID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4. Peran Murid</a:t>
            </a:r>
          </a:p>
          <a:p>
            <a:pPr>
              <a:buNone/>
            </a:pPr>
            <a:r>
              <a:rPr lang="id-ID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8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5. Peran masyarakat sekitar</a:t>
            </a:r>
            <a:endParaRPr lang="id-ID" sz="28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Peran Kepala Sekolah :</a:t>
            </a:r>
            <a:endParaRPr lang="id-ID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576072" indent="-457200" algn="just">
              <a:buAutoNum type="alphaLcPeriod"/>
            </a:pPr>
            <a:r>
              <a:rPr lang="id-ID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Berwenang dan bertanggung jawab penuh terhadap penyelenggaraan pendidikan di lingkungan sekolah.</a:t>
            </a:r>
          </a:p>
          <a:p>
            <a:pPr marL="576072" indent="-457200" algn="just">
              <a:buAutoNum type="alphaLcPeriod"/>
            </a:pPr>
            <a:endParaRPr lang="id-ID" sz="24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2"/>
            </a:pPr>
            <a:r>
              <a:rPr lang="id-ID" sz="24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Kepala sekolah dihormati dan berwibawa artinya siapapun yang berkepentingan dengan sekolah harus melalui kepala sekolah.</a:t>
            </a:r>
          </a:p>
          <a:p>
            <a:pPr marL="576072" indent="-457200" algn="just">
              <a:buAutoNum type="alphaLcPeriod" startAt="2"/>
            </a:pPr>
            <a:endParaRPr lang="id-ID" sz="2400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3"/>
            </a:pPr>
            <a:r>
              <a:rPr lang="id-ID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Semua aparat sekolah tidak boleh bertindak sendiri-sendiri melainkan atas seijin kepala sekolah.</a:t>
            </a:r>
          </a:p>
          <a:p>
            <a:pPr marL="576072" indent="-457200" algn="just">
              <a:buAutoNum type="alphaLcPeriod" startAt="3"/>
            </a:pPr>
            <a:endParaRPr lang="id-ID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4"/>
            </a:pPr>
            <a:r>
              <a:rPr lang="id-ID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Kepala sekolah melaksanakan program-program yang telah disusun bersama komite sekolah.</a:t>
            </a:r>
          </a:p>
          <a:p>
            <a:pPr marL="576072" indent="-457200" algn="just">
              <a:buAutoNum type="alphaLcPeriod" startAt="4"/>
            </a:pPr>
            <a:endParaRPr lang="id-ID" sz="2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5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Menyelenggarakan musyawarah sekolah yang melibatkan pendidik, osis, komite sekolah, toma, dan pihak keamanan setempat.</a:t>
            </a:r>
          </a:p>
          <a:p>
            <a:pPr marL="576072" indent="-457200" algn="just">
              <a:buAutoNum type="alphaLcPeriod" startAt="5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5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5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5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5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5"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76072" indent="-457200" algn="just">
              <a:buAutoNum type="alphaLcPeriod" startAt="6"/>
            </a:pPr>
            <a:r>
              <a:rPr lang="id-ID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Menertibkan lingkungan sekolah baik yang berbentuk sarana maupun peraturan atau tata tertib.</a:t>
            </a:r>
          </a:p>
          <a:p>
            <a:pPr marL="576072" indent="-457200" algn="just">
              <a:buAutoNum type="alphaLcPeriod" startAt="6"/>
            </a:pPr>
            <a:endParaRPr lang="id-ID" sz="2400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7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Mengadakan rapat koordinasi yang bersifat insidentil interen antara guru, wali murid, maupaun siswa.</a:t>
            </a:r>
          </a:p>
          <a:p>
            <a:pPr marL="576072" indent="-457200" algn="just">
              <a:buAutoNum type="alphaLcPeriod" startAt="7"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76072" indent="-457200" algn="just">
              <a:buAutoNum type="alphaLcPeriod" startAt="8"/>
            </a:pPr>
            <a:r>
              <a:rPr lang="id-ID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Menyelenggarakan kegiatan yang dapat menunjang kegiatan sekolah seperti (PKS, Pramuka, PMR, Paskibraka, Kesenian, dll).</a:t>
            </a:r>
          </a:p>
          <a:p>
            <a:pPr marL="576072" indent="-457200" algn="just">
              <a:buAutoNum type="alphaLcPeriod" startAt="8"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580</TotalTime>
  <Words>563</Words>
  <Application>Microsoft Office PowerPoint</Application>
  <PresentationFormat>On-screen Show (4:3)</PresentationFormat>
  <Paragraphs>158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Civic</vt:lpstr>
      <vt:lpstr> </vt:lpstr>
      <vt:lpstr> </vt:lpstr>
      <vt:lpstr>WAWASAN WIYATA MANDALA</vt:lpstr>
      <vt:lpstr>Disampaikan Oleh :</vt:lpstr>
      <vt:lpstr>Pengertian Wawasan Wiyata Mandala</vt:lpstr>
      <vt:lpstr>Sekolah sebagai lingkungan pendidikan dan pembelajaran MAKA ................ </vt:lpstr>
      <vt:lpstr>Cara mewujudkan Wawasan Wiyata Mandala adalah :</vt:lpstr>
      <vt:lpstr>1. Peran Kepala Sekolah :</vt:lpstr>
      <vt:lpstr>PowerPoint Presentation</vt:lpstr>
      <vt:lpstr>2. Peran Guru :</vt:lpstr>
      <vt:lpstr>3. Peran Civitas Akademika :</vt:lpstr>
      <vt:lpstr>4. Peranan Murid :</vt:lpstr>
      <vt:lpstr>PowerPoint Presentation</vt:lpstr>
      <vt:lpstr>5. Peranan masyarakat :</vt:lpstr>
      <vt:lpstr>Sekolah Sebagai Kawasan Wiyata Mandala </vt:lpstr>
      <vt:lpstr>PENGGUNAAN SEKOLAH</vt:lpstr>
      <vt:lpstr>Mekanisme Pelaksanaan Wiyata Mandala </vt:lpstr>
      <vt:lpstr>PowerPoint Presentation</vt:lpstr>
      <vt:lpstr>PowerPoint Presentation</vt:lpstr>
      <vt:lpstr>     TUGAS MANDIRI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WAWASAN WIYATA MANDALA oleh :  Drs. Munawar Kholil</dc:title>
  <dc:creator>TOSHIBA</dc:creator>
  <cp:lastModifiedBy>TOSHIBA</cp:lastModifiedBy>
  <cp:revision>114</cp:revision>
  <dcterms:created xsi:type="dcterms:W3CDTF">2009-07-11T07:14:42Z</dcterms:created>
  <dcterms:modified xsi:type="dcterms:W3CDTF">2020-07-12T10:00:05Z</dcterms:modified>
</cp:coreProperties>
</file>