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2" autoAdjust="0"/>
  </p:normalViewPr>
  <p:slideViewPr>
    <p:cSldViewPr>
      <p:cViewPr varScale="1">
        <p:scale>
          <a:sx n="70" d="100"/>
          <a:sy n="70" d="100"/>
        </p:scale>
        <p:origin x="-138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DD135789-ED50-457F-9A9B-0D91E679D266}" type="datetimeFigureOut">
              <a:rPr lang="en-US" smtClean="0"/>
              <a:t>7/12/2020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B080D40-857F-4517-A811-1FE6A5E1FC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080D40-857F-4517-A811-1FE6A5E1FC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080D40-857F-4517-A811-1FE6A5E1FC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080D40-857F-4517-A811-1FE6A5E1FC0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7B080D40-857F-4517-A811-1FE6A5E1FC0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080D40-857F-4517-A811-1FE6A5E1FC0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7B080D40-857F-4517-A811-1FE6A5E1FC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7B080D40-857F-4517-A811-1FE6A5E1FC0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D135789-ED50-457F-9A9B-0D91E679D266}" type="datetimeFigureOut">
              <a:rPr lang="en-US" smtClean="0"/>
              <a:t>7/12/2020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7B080D40-857F-4517-A811-1FE6A5E1FC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D135789-ED50-457F-9A9B-0D91E679D266}" type="datetimeFigureOut">
              <a:rPr lang="en-US" smtClean="0"/>
              <a:t>7/12/2020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7B080D40-857F-4517-A811-1FE6A5E1FC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DD135789-ED50-457F-9A9B-0D91E679D266}" type="datetimeFigureOut">
              <a:rPr lang="en-US" smtClean="0"/>
              <a:t>7/12/2020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B080D40-857F-4517-A811-1FE6A5E1FC0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DD135789-ED50-457F-9A9B-0D91E679D266}" type="datetimeFigureOut">
              <a:rPr lang="en-US" smtClean="0"/>
              <a:t>7/12/2020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B080D40-857F-4517-A811-1FE6A5E1FC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audio" Target="../media/media2.wav"/></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800200"/>
          </a:xfrm>
        </p:spPr>
        <p:txBody>
          <a:bodyPr>
            <a:normAutofit fontScale="90000"/>
          </a:bodyPr>
          <a:lstStyle/>
          <a:p>
            <a:pPr algn="ctr"/>
            <a:r>
              <a:rPr lang="en-US" dirty="0" smtClean="0">
                <a:latin typeface="Times New Roman" pitchFamily="18" charset="0"/>
                <a:cs typeface="Times New Roman" pitchFamily="18" charset="0"/>
              </a:rPr>
              <a:t>KESADARAN BERBANGSA DAN BERNEGARA</a:t>
            </a:r>
            <a:br>
              <a:rPr lang="en-US"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OLEH : U. SIDABUTAR, </a:t>
            </a:r>
            <a:r>
              <a:rPr lang="en-US" sz="1800" dirty="0" err="1" smtClean="0">
                <a:latin typeface="Times New Roman" pitchFamily="18" charset="0"/>
                <a:cs typeface="Times New Roman" pitchFamily="18" charset="0"/>
              </a:rPr>
              <a:t>S.Pd</a:t>
            </a:r>
            <a:endParaRPr lang="en-US" sz="1800" b="1" dirty="0">
              <a:latin typeface="Times New Roman" pitchFamily="18" charset="0"/>
              <a:cs typeface="Times New Roman" pitchFamily="18" charset="0"/>
            </a:endParaRPr>
          </a:p>
        </p:txBody>
      </p:sp>
      <p:sp>
        <p:nvSpPr>
          <p:cNvPr id="3" name="Subtitle 2"/>
          <p:cNvSpPr>
            <a:spLocks noGrp="1"/>
          </p:cNvSpPr>
          <p:nvPr>
            <p:ph type="subTitle" idx="1"/>
          </p:nvPr>
        </p:nvSpPr>
        <p:spPr>
          <a:xfrm>
            <a:off x="539552" y="2060848"/>
            <a:ext cx="7848872" cy="3384376"/>
          </a:xfrm>
        </p:spPr>
        <p:txBody>
          <a:bodyPr>
            <a:noAutofit/>
          </a:bodyPr>
          <a:lstStyle/>
          <a:p>
            <a:pPr algn="l"/>
            <a:r>
              <a:rPr lang="en-US" sz="2000" dirty="0">
                <a:solidFill>
                  <a:schemeClr val="tx1"/>
                </a:solidFill>
                <a:latin typeface="Times New Roman" pitchFamily="18" charset="0"/>
                <a:cs typeface="Times New Roman" pitchFamily="18" charset="0"/>
              </a:rPr>
              <a:t>Di era </a:t>
            </a:r>
            <a:r>
              <a:rPr lang="en-US" sz="2000" dirty="0" err="1">
                <a:solidFill>
                  <a:schemeClr val="tx1"/>
                </a:solidFill>
                <a:latin typeface="Times New Roman" pitchFamily="18" charset="0"/>
                <a:cs typeface="Times New Roman" pitchFamily="18" charset="0"/>
              </a:rPr>
              <a:t>globalisasi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ini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banyak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tantangan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memang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bagi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negeri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kita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namun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kesadaran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berbangsa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bernegara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sudah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selayaknya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rakyat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pemerintah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untuk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bersama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sama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memberikan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pemahaman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bagi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rakyatnya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khususnya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kaum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muda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Pemerintah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ikut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bertanggung</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jawab</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mengemban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amanat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untuk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memberikan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kesadaran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berbangsa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bernegara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bagi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warganya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bila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rakyat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bangsa</a:t>
            </a:r>
            <a:r>
              <a:rPr lang="en-US" sz="2000" dirty="0">
                <a:solidFill>
                  <a:schemeClr val="tx1"/>
                </a:solidFill>
                <a:latin typeface="Times New Roman" pitchFamily="18" charset="0"/>
                <a:cs typeface="Times New Roman" pitchFamily="18" charset="0"/>
              </a:rPr>
              <a:t> Indonesia </a:t>
            </a:r>
            <a:r>
              <a:rPr lang="en-US" sz="2000" dirty="0" err="1">
                <a:solidFill>
                  <a:schemeClr val="tx1"/>
                </a:solidFill>
                <a:latin typeface="Times New Roman" pitchFamily="18" charset="0"/>
                <a:cs typeface="Times New Roman" pitchFamily="18" charset="0"/>
              </a:rPr>
              <a:t>sudah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tidak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memiliki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kesadaran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berbangsa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bernegara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maka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ini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merupakan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bahaya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besar</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bagi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kehidupan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berbangsa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bernegara</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mengakibatkan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bangsa</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ini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akan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jatuh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ke</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dalam</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kondisi</a:t>
            </a:r>
            <a:r>
              <a:rPr lang="en-US" sz="2000" dirty="0">
                <a:solidFill>
                  <a:schemeClr val="tx1"/>
                </a:solidFill>
                <a:latin typeface="Times New Roman" pitchFamily="18" charset="0"/>
                <a:cs typeface="Times New Roman" pitchFamily="18" charset="0"/>
              </a:rPr>
              <a:t> yang </a:t>
            </a:r>
            <a:r>
              <a:rPr lang="en-US" sz="2000" dirty="0" err="1">
                <a:solidFill>
                  <a:schemeClr val="tx1"/>
                </a:solidFill>
                <a:latin typeface="Times New Roman" pitchFamily="18" charset="0"/>
                <a:cs typeface="Times New Roman" pitchFamily="18" charset="0"/>
              </a:rPr>
              <a:t>sangat</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parah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bahkan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jauh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terpuruk</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bangsa-bangsa</a:t>
            </a:r>
            <a:r>
              <a:rPr lang="en-US" sz="2000" dirty="0">
                <a:solidFill>
                  <a:schemeClr val="tx1"/>
                </a:solidFill>
                <a:latin typeface="Times New Roman" pitchFamily="18" charset="0"/>
                <a:cs typeface="Times New Roman" pitchFamily="18" charset="0"/>
              </a:rPr>
              <a:t> yang lain yang </a:t>
            </a:r>
            <a:r>
              <a:rPr lang="en-US" sz="2000" dirty="0" err="1">
                <a:solidFill>
                  <a:schemeClr val="tx1"/>
                </a:solidFill>
                <a:latin typeface="Times New Roman" pitchFamily="18" charset="0"/>
                <a:cs typeface="Times New Roman" pitchFamily="18" charset="0"/>
              </a:rPr>
              <a:t>telah</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mempersiapkan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diri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dari</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gangguan</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bangsa</a:t>
            </a:r>
            <a:r>
              <a:rPr lang="en-US" sz="2000" dirty="0">
                <a:solidFill>
                  <a:schemeClr val="tx1"/>
                </a:solidFill>
                <a:latin typeface="Times New Roman" pitchFamily="18" charset="0"/>
                <a:cs typeface="Times New Roman" pitchFamily="18" charset="0"/>
              </a:rPr>
              <a:t> lain.</a:t>
            </a:r>
          </a:p>
        </p:txBody>
      </p:sp>
      <p:pic>
        <p:nvPicPr>
          <p:cNvPr id="4" name="LAGUF1.MOBI - Bagimu Nege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426896" y="6021288"/>
            <a:ext cx="609600" cy="609600"/>
          </a:xfrm>
          <a:prstGeom prst="rect">
            <a:avLst/>
          </a:prstGeom>
        </p:spPr>
      </p:pic>
      <p:pic>
        <p:nvPicPr>
          <p:cNvPr id="5" name="Audio 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4137730783"/>
      </p:ext>
    </p:extLst>
  </p:cSld>
  <p:clrMapOvr>
    <a:masterClrMapping/>
  </p:clrMapOvr>
  <mc:AlternateContent xmlns:mc="http://schemas.openxmlformats.org/markup-compatibility/2006" xmlns:p14="http://schemas.microsoft.com/office/powerpoint/2010/main">
    <mc:Choice Requires="p14">
      <p:transition spd="slow" p14:dur="2000" advTm="10455"/>
    </mc:Choice>
    <mc:Fallback xmlns="">
      <p:transition spd="slow" advTm="10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308433" fill="hold"/>
                                        <p:tgtEl>
                                          <p:spTgt spid="4"/>
                                        </p:tgtEl>
                                      </p:cBhvr>
                                    </p:cmd>
                                  </p:childTnLst>
                                </p:cTn>
                              </p:par>
                            </p:childTnLst>
                          </p:cTn>
                        </p:par>
                      </p:childTnLst>
                    </p:cTn>
                  </p:par>
                </p:childTnLst>
              </p:cTn>
              <p:nextCondLst>
                <p:cond evt="onClick" delay="0">
                  <p:tgtEl>
                    <p:spTgt spid="4"/>
                  </p:tgtEl>
                </p:cond>
              </p:nextCondLst>
            </p:seq>
            <p:audio>
              <p:cMediaNode vol="80000">
                <p:cTn id="12" fill="hold" display="0">
                  <p:stCondLst>
                    <p:cond delay="indefinite"/>
                  </p:stCondLst>
                  <p:endCondLst>
                    <p:cond evt="onStopAudio" delay="0">
                      <p:tgtEl>
                        <p:sldTgt/>
                      </p:tgtEl>
                    </p:cond>
                  </p:endCondLst>
                </p:cTn>
                <p:tgtEl>
                  <p:spTgt spid="4"/>
                </p:tgtEl>
              </p:cMediaNode>
            </p:audio>
            <p:audio isNarration="1">
              <p:cMediaNode vol="80000" showWhenStopped="0">
                <p:cTn id="13" fill="hold" display="0">
                  <p:stCondLst>
                    <p:cond delay="indefinite"/>
                  </p:stCondLst>
                  <p:endCondLst>
                    <p:cond evt="onStopAudio" delay="0">
                      <p:tgtEl>
                        <p:sldTgt/>
                      </p:tgtEl>
                    </p:cond>
                  </p:endCondLst>
                </p:cTn>
                <p:tgtEl>
                  <p:spTgt spid="5"/>
                </p:tgtEl>
              </p:cMediaNode>
            </p:audio>
          </p:childTnLst>
        </p:cTn>
      </p:par>
    </p:tnLst>
  </p:timing>
  <p:extLst mod="1">
    <p:ext uri="{E180D4A7-C9FB-4DFB-919C-405C955672EB}">
      <p14:showEvtLst xmlns:p14="http://schemas.microsoft.com/office/powerpoint/2010/main">
        <p14:playEvt time="4978" objId="4"/>
        <p14:stopEvt time="10455"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628800"/>
            <a:ext cx="4038600" cy="4525963"/>
          </a:xfrm>
        </p:spPr>
        <p:txBody>
          <a:bodyPr>
            <a:normAutofit/>
          </a:bodyPr>
          <a:lstStyle/>
          <a:p>
            <a:pPr marL="0" indent="0">
              <a:buNone/>
            </a:pPr>
            <a:r>
              <a:rPr lang="id-ID" dirty="0" smtClean="0">
                <a:latin typeface="Times New Roman" pitchFamily="18" charset="0"/>
                <a:cs typeface="Times New Roman" pitchFamily="18" charset="0"/>
              </a:rPr>
              <a:t>a</a:t>
            </a:r>
            <a:r>
              <a:rPr lang="id-ID" dirty="0">
                <a:latin typeface="Times New Roman" pitchFamily="18" charset="0"/>
                <a:cs typeface="Times New Roman" pitchFamily="18" charset="0"/>
              </a:rPr>
              <a:t>.   </a:t>
            </a:r>
            <a:r>
              <a:rPr lang="id-ID" b="1" i="1" dirty="0">
                <a:solidFill>
                  <a:srgbClr val="FF0000"/>
                </a:solidFill>
                <a:latin typeface="Times New Roman" pitchFamily="18" charset="0"/>
                <a:cs typeface="Times New Roman" pitchFamily="18" charset="0"/>
              </a:rPr>
              <a:t>Sukuisme</a:t>
            </a:r>
            <a:r>
              <a:rPr lang="id-ID" dirty="0">
                <a:solidFill>
                  <a:srgbClr val="FF0000"/>
                </a:solidFill>
                <a:latin typeface="Times New Roman" pitchFamily="18" charset="0"/>
                <a:cs typeface="Times New Roman" pitchFamily="18" charset="0"/>
              </a:rPr>
              <a:t>, </a:t>
            </a:r>
            <a:r>
              <a:rPr lang="id-ID" dirty="0">
                <a:latin typeface="Times New Roman" pitchFamily="18" charset="0"/>
                <a:cs typeface="Times New Roman" pitchFamily="18" charset="0"/>
              </a:rPr>
              <a:t>menganggap </a:t>
            </a:r>
            <a:r>
              <a:rPr lang="id-ID" dirty="0" smtClean="0">
                <a:latin typeface="Times New Roman" pitchFamily="18" charset="0"/>
                <a:cs typeface="Times New Roman" pitchFamily="18" charset="0"/>
              </a:rPr>
              <a:t>suku </a:t>
            </a:r>
            <a:r>
              <a:rPr lang="id-ID" dirty="0">
                <a:latin typeface="Times New Roman" pitchFamily="18" charset="0"/>
                <a:cs typeface="Times New Roman" pitchFamily="18" charset="0"/>
              </a:rPr>
              <a:t>bangsa sendiri paling baik.</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r>
              <a:rPr lang="id-ID" dirty="0" smtClean="0">
                <a:latin typeface="Times New Roman" pitchFamily="18" charset="0"/>
                <a:cs typeface="Times New Roman" pitchFamily="18" charset="0"/>
              </a:rPr>
              <a:t>c.   </a:t>
            </a:r>
            <a:r>
              <a:rPr lang="id-ID" b="1" i="1" dirty="0" smtClean="0">
                <a:solidFill>
                  <a:schemeClr val="accent2"/>
                </a:solidFill>
                <a:latin typeface="Times New Roman" pitchFamily="18" charset="0"/>
                <a:cs typeface="Times New Roman" pitchFamily="18" charset="0"/>
              </a:rPr>
              <a:t>Ektrimisme</a:t>
            </a:r>
            <a:r>
              <a:rPr lang="id-ID" dirty="0" smtClean="0">
                <a:solidFill>
                  <a:schemeClr val="accent2"/>
                </a:solidFill>
                <a:latin typeface="Times New Roman" pitchFamily="18" charset="0"/>
                <a:cs typeface="Times New Roman" pitchFamily="18" charset="0"/>
              </a:rPr>
              <a:t>, sikap </a:t>
            </a:r>
            <a:r>
              <a:rPr lang="id-ID" dirty="0" smtClean="0">
                <a:latin typeface="Times New Roman" pitchFamily="18" charset="0"/>
                <a:cs typeface="Times New Roman" pitchFamily="18" charset="0"/>
              </a:rPr>
              <a:t>mempertahankan pendirian dengan berbagai cara kalau perlu dengan kekerasan dan senjata.</a:t>
            </a:r>
            <a:endParaRPr lang="en-US" dirty="0" smtClean="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p:txBody>
          <a:bodyPr>
            <a:normAutofit/>
          </a:bodyPr>
          <a:lstStyle/>
          <a:p>
            <a:pPr marL="0" indent="0">
              <a:buNone/>
            </a:pPr>
            <a:r>
              <a:rPr lang="en-US" dirty="0">
                <a:latin typeface="Times New Roman" pitchFamily="18" charset="0"/>
                <a:cs typeface="Times New Roman" pitchFamily="18" charset="0"/>
              </a:rPr>
              <a:t> </a:t>
            </a:r>
            <a:r>
              <a:rPr lang="id-ID" dirty="0">
                <a:latin typeface="Times New Roman" pitchFamily="18" charset="0"/>
                <a:cs typeface="Times New Roman" pitchFamily="18" charset="0"/>
              </a:rPr>
              <a:t>b.   </a:t>
            </a:r>
            <a:r>
              <a:rPr lang="id-ID" b="1" i="1" dirty="0">
                <a:solidFill>
                  <a:schemeClr val="tx2">
                    <a:lumMod val="50000"/>
                  </a:schemeClr>
                </a:solidFill>
                <a:latin typeface="Times New Roman" pitchFamily="18" charset="0"/>
                <a:cs typeface="Times New Roman" pitchFamily="18" charset="0"/>
              </a:rPr>
              <a:t>Chauvinisme</a:t>
            </a:r>
            <a:r>
              <a:rPr lang="id-ID" dirty="0">
                <a:solidFill>
                  <a:schemeClr val="tx2">
                    <a:lumMod val="50000"/>
                  </a:schemeClr>
                </a:solidFill>
                <a:latin typeface="Times New Roman" pitchFamily="18" charset="0"/>
                <a:cs typeface="Times New Roman" pitchFamily="18" charset="0"/>
              </a:rPr>
              <a:t>, </a:t>
            </a:r>
            <a:r>
              <a:rPr lang="id-ID" dirty="0">
                <a:latin typeface="Times New Roman" pitchFamily="18" charset="0"/>
                <a:cs typeface="Times New Roman" pitchFamily="18" charset="0"/>
              </a:rPr>
              <a:t>mengganggap bangsa </a:t>
            </a:r>
            <a:r>
              <a:rPr lang="id-ID" dirty="0" smtClean="0">
                <a:latin typeface="Times New Roman" pitchFamily="18" charset="0"/>
                <a:cs typeface="Times New Roman" pitchFamily="18" charset="0"/>
              </a:rPr>
              <a:t>sendiri </a:t>
            </a:r>
            <a:r>
              <a:rPr lang="id-ID" dirty="0">
                <a:latin typeface="Times New Roman" pitchFamily="18" charset="0"/>
                <a:cs typeface="Times New Roman" pitchFamily="18" charset="0"/>
              </a:rPr>
              <a:t>paling unggul.</a:t>
            </a:r>
            <a:endParaRPr lang="en-US" dirty="0">
              <a:latin typeface="Times New Roman" pitchFamily="18" charset="0"/>
              <a:cs typeface="Times New Roman" pitchFamily="18" charset="0"/>
            </a:endParaRPr>
          </a:p>
          <a:p>
            <a:pPr marL="0" indent="0">
              <a:buNone/>
            </a:pPr>
            <a:endParaRPr lang="en-US" dirty="0">
              <a:latin typeface="Times New Roman" pitchFamily="18" charset="0"/>
              <a:cs typeface="Times New Roman" pitchFamily="18" charset="0"/>
            </a:endParaRPr>
          </a:p>
          <a:p>
            <a:pPr marL="0" indent="0">
              <a:buNone/>
            </a:pPr>
            <a:r>
              <a:rPr lang="id-ID" dirty="0">
                <a:latin typeface="Times New Roman" pitchFamily="18" charset="0"/>
                <a:cs typeface="Times New Roman" pitchFamily="18" charset="0"/>
              </a:rPr>
              <a:t>d.   </a:t>
            </a:r>
            <a:r>
              <a:rPr lang="id-ID" b="1" i="1" dirty="0">
                <a:solidFill>
                  <a:schemeClr val="tx2">
                    <a:lumMod val="25000"/>
                  </a:schemeClr>
                </a:solidFill>
                <a:latin typeface="Times New Roman" pitchFamily="18" charset="0"/>
                <a:cs typeface="Times New Roman" pitchFamily="18" charset="0"/>
              </a:rPr>
              <a:t>Provinsialisme</a:t>
            </a:r>
            <a:r>
              <a:rPr lang="id-ID" dirty="0">
                <a:latin typeface="Times New Roman" pitchFamily="18" charset="0"/>
                <a:cs typeface="Times New Roman" pitchFamily="18" charset="0"/>
              </a:rPr>
              <a:t>, sikap selalu berkutat dengan provinsi atau daerah sendiri.</a:t>
            </a:r>
            <a:endParaRPr lang="en-US" dirty="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457200" y="274638"/>
            <a:ext cx="8147248" cy="1282154"/>
          </a:xfrm>
        </p:spPr>
        <p:txBody>
          <a:bodyPr>
            <a:normAutofit fontScale="90000"/>
          </a:bodyPr>
          <a:lstStyle/>
          <a:p>
            <a:r>
              <a:rPr lang="id-ID" sz="3600" b="1" dirty="0">
                <a:latin typeface="Times New Roman" pitchFamily="18" charset="0"/>
                <a:cs typeface="Times New Roman" pitchFamily="18" charset="0"/>
              </a:rPr>
              <a:t>Empat hal yang harus kita hidari ndalam memupuk </a:t>
            </a:r>
            <a:r>
              <a:rPr lang="id-ID" sz="3600" b="1" dirty="0" smtClean="0">
                <a:latin typeface="Times New Roman" pitchFamily="18" charset="0"/>
                <a:cs typeface="Times New Roman" pitchFamily="18" charset="0"/>
              </a:rPr>
              <a:t>semangat </a:t>
            </a:r>
            <a:r>
              <a:rPr lang="id-ID" sz="3600" b="1" dirty="0">
                <a:latin typeface="Times New Roman" pitchFamily="18" charset="0"/>
                <a:cs typeface="Times New Roman" pitchFamily="18" charset="0"/>
              </a:rPr>
              <a:t>nasionalisme </a:t>
            </a:r>
            <a:r>
              <a:rPr lang="id-ID" sz="3600" b="1" dirty="0" smtClean="0">
                <a:latin typeface="Times New Roman" pitchFamily="18" charset="0"/>
                <a:cs typeface="Times New Roman" pitchFamily="18" charset="0"/>
              </a:rPr>
              <a:t> </a:t>
            </a:r>
            <a:r>
              <a:rPr lang="id-ID" sz="3600" b="1" dirty="0">
                <a:latin typeface="Times New Roman" pitchFamily="18" charset="0"/>
                <a:cs typeface="Times New Roman" pitchFamily="18" charset="0"/>
              </a:rPr>
              <a:t>:</a:t>
            </a:r>
            <a:r>
              <a:rPr lang="en-US" dirty="0"/>
              <a:t/>
            </a:r>
            <a:br>
              <a:rPr lang="en-US" dirty="0"/>
            </a:br>
            <a:endParaRPr lang="en-US" dirty="0"/>
          </a:p>
        </p:txBody>
      </p:sp>
    </p:spTree>
    <p:extLst>
      <p:ext uri="{BB962C8B-B14F-4D97-AF65-F5344CB8AC3E}">
        <p14:creationId xmlns:p14="http://schemas.microsoft.com/office/powerpoint/2010/main" val="2329011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34682"/>
          </a:xfrm>
        </p:spPr>
        <p:txBody>
          <a:bodyPr>
            <a:normAutofit fontScale="90000"/>
          </a:bodyPr>
          <a:lstStyle/>
          <a:p>
            <a:pPr algn="l"/>
            <a:r>
              <a:rPr lang="id-ID" sz="3100" dirty="0">
                <a:latin typeface="Times New Roman" pitchFamily="18" charset="0"/>
                <a:cs typeface="Times New Roman" pitchFamily="18" charset="0"/>
              </a:rPr>
              <a:t>Sikap patriotisme bangsa indonesia telah </a:t>
            </a:r>
            <a:r>
              <a:rPr lang="id-ID" sz="3100" dirty="0" smtClean="0">
                <a:latin typeface="Times New Roman" pitchFamily="18" charset="0"/>
                <a:cs typeface="Times New Roman" pitchFamily="18" charset="0"/>
              </a:rPr>
              <a:t>dimulai</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id-ID" sz="3100" dirty="0" smtClean="0">
                <a:latin typeface="Times New Roman" pitchFamily="18" charset="0"/>
                <a:cs typeface="Times New Roman" pitchFamily="18" charset="0"/>
              </a:rPr>
              <a:t>sejak </a:t>
            </a:r>
            <a:r>
              <a:rPr lang="id-ID" sz="3100" dirty="0">
                <a:latin typeface="Times New Roman" pitchFamily="18" charset="0"/>
                <a:cs typeface="Times New Roman" pitchFamily="18" charset="0"/>
              </a:rPr>
              <a:t>jaman penjajahan, dengan banyaknya pahlawan pahlawan yang gugur dalam rangka mengusir penjajah seperti Sultan Hasanudin dari Makasar, Pangeran Diponogoro dari Jawa tengah, Cut Nyak </a:t>
            </a:r>
            <a:r>
              <a:rPr lang="id-ID" sz="3100" dirty="0" smtClean="0">
                <a:latin typeface="Times New Roman" pitchFamily="18" charset="0"/>
                <a:cs typeface="Times New Roman" pitchFamily="18" charset="0"/>
              </a:rPr>
              <a:t>Dien</a:t>
            </a:r>
            <a:r>
              <a:rPr lang="en-US" sz="3100" dirty="0" smtClean="0">
                <a:latin typeface="Times New Roman" pitchFamily="18" charset="0"/>
                <a:cs typeface="Times New Roman" pitchFamily="18" charset="0"/>
              </a:rPr>
              <a:t>,</a:t>
            </a:r>
            <a:r>
              <a:rPr lang="id-ID" sz="3100" dirty="0" smtClean="0">
                <a:latin typeface="Times New Roman" pitchFamily="18" charset="0"/>
                <a:cs typeface="Times New Roman" pitchFamily="18" charset="0"/>
              </a:rPr>
              <a:t> </a:t>
            </a:r>
            <a:r>
              <a:rPr lang="id-ID" sz="3100" dirty="0">
                <a:latin typeface="Times New Roman" pitchFamily="18" charset="0"/>
                <a:cs typeface="Times New Roman" pitchFamily="18" charset="0"/>
              </a:rPr>
              <a:t>Tengku Umar dari Aceh dll. </a:t>
            </a:r>
            <a:r>
              <a:rPr lang="en-US" sz="3100" dirty="0" smtClean="0">
                <a:latin typeface="Times New Roman" pitchFamily="18" charset="0"/>
                <a:cs typeface="Times New Roman" pitchFamily="18" charset="0"/>
              </a:rPr>
              <a:t/>
            </a:r>
            <a:br>
              <a:rPr lang="en-US" sz="3100" dirty="0" smtClean="0">
                <a:latin typeface="Times New Roman" pitchFamily="18" charset="0"/>
                <a:cs typeface="Times New Roman" pitchFamily="18" charset="0"/>
              </a:rPr>
            </a:br>
            <a:r>
              <a:rPr lang="id-ID" sz="3100" dirty="0" smtClean="0">
                <a:latin typeface="Times New Roman" pitchFamily="18" charset="0"/>
                <a:cs typeface="Times New Roman" pitchFamily="18" charset="0"/>
              </a:rPr>
              <a:t>Sikap </a:t>
            </a:r>
            <a:r>
              <a:rPr lang="id-ID" sz="3100" dirty="0">
                <a:latin typeface="Times New Roman" pitchFamily="18" charset="0"/>
                <a:cs typeface="Times New Roman" pitchFamily="18" charset="0"/>
              </a:rPr>
              <a:t>patriotis memuncak setelah proklamasi kemerdekaan pada periode perjuangan fisik antara tahun 1945 sampai 1949 yaitu periode mempertahankan negara dari keinginan Belanda untuk kembali menjajah Indonesia.</a:t>
            </a:r>
            <a:r>
              <a:rPr lang="en-US" dirty="0"/>
              <a:t/>
            </a:r>
            <a:br>
              <a:rPr lang="en-US" dirty="0"/>
            </a:br>
            <a:endParaRPr lang="en-US" dirty="0"/>
          </a:p>
        </p:txBody>
      </p:sp>
      <p:pic>
        <p:nvPicPr>
          <p:cNvPr id="3" name="LAGUF1.MOBI - Bagimu Nege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481231" y="5579909"/>
            <a:ext cx="609600" cy="609600"/>
          </a:xfrm>
          <a:prstGeom prst="rect">
            <a:avLst/>
          </a:prstGeom>
        </p:spPr>
      </p:pic>
    </p:spTree>
    <p:extLst>
      <p:ext uri="{BB962C8B-B14F-4D97-AF65-F5344CB8AC3E}">
        <p14:creationId xmlns:p14="http://schemas.microsoft.com/office/powerpoint/2010/main" val="33986361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722886"/>
            <a:ext cx="8820472" cy="4924425"/>
          </a:xfrm>
          <a:prstGeom prst="rect">
            <a:avLst/>
          </a:prstGeom>
        </p:spPr>
        <p:txBody>
          <a:bodyPr wrap="square">
            <a:spAutoFit/>
          </a:bodyPr>
          <a:lstStyle/>
          <a:p>
            <a:r>
              <a:rPr lang="id-ID" sz="2400" b="1" dirty="0">
                <a:latin typeface="Times New Roman" pitchFamily="18" charset="0"/>
                <a:cs typeface="Times New Roman" pitchFamily="18" charset="0"/>
              </a:rPr>
              <a:t>Sikap </a:t>
            </a:r>
            <a:r>
              <a:rPr lang="id-ID" sz="2400" b="1" dirty="0" smtClean="0">
                <a:latin typeface="Times New Roman" pitchFamily="18" charset="0"/>
                <a:cs typeface="Times New Roman" pitchFamily="18" charset="0"/>
              </a:rPr>
              <a:t>patriotism</a:t>
            </a:r>
            <a:r>
              <a:rPr lang="en-US" sz="2400" b="1" dirty="0" smtClean="0">
                <a:latin typeface="Times New Roman" pitchFamily="18" charset="0"/>
                <a:cs typeface="Times New Roman" pitchFamily="18" charset="0"/>
              </a:rPr>
              <a:t>e</a:t>
            </a:r>
            <a:r>
              <a:rPr lang="id-ID" sz="2400" b="1" dirty="0" smtClean="0">
                <a:latin typeface="Times New Roman" pitchFamily="18" charset="0"/>
                <a:cs typeface="Times New Roman" pitchFamily="18" charset="0"/>
              </a:rPr>
              <a:t> </a:t>
            </a:r>
            <a:r>
              <a:rPr lang="id-ID" sz="2400" b="1" dirty="0">
                <a:latin typeface="Times New Roman" pitchFamily="18" charset="0"/>
                <a:cs typeface="Times New Roman" pitchFamily="18" charset="0"/>
              </a:rPr>
              <a:t>adalah sikap sudi berkorban segala-galanya termasuk nyawa sekalipun untuk mempertahankan dan kejayaan negara. </a:t>
            </a:r>
            <a:endParaRPr lang="en-US" sz="2400" b="1" dirty="0" smtClean="0">
              <a:latin typeface="Times New Roman" pitchFamily="18" charset="0"/>
              <a:cs typeface="Times New Roman" pitchFamily="18" charset="0"/>
            </a:endParaRPr>
          </a:p>
          <a:p>
            <a:r>
              <a:rPr lang="id-ID" sz="2400" b="1" dirty="0" smtClean="0">
                <a:latin typeface="Times New Roman" pitchFamily="18" charset="0"/>
                <a:cs typeface="Times New Roman" pitchFamily="18" charset="0"/>
              </a:rPr>
              <a:t>Ciri-ciri </a:t>
            </a:r>
            <a:r>
              <a:rPr lang="id-ID" sz="2400" b="1" dirty="0">
                <a:latin typeface="Times New Roman" pitchFamily="18" charset="0"/>
                <a:cs typeface="Times New Roman" pitchFamily="18" charset="0"/>
              </a:rPr>
              <a:t>patriotisme adalah:</a:t>
            </a:r>
            <a:endParaRPr lang="en-US" sz="2400" b="1" dirty="0">
              <a:latin typeface="Times New Roman" pitchFamily="18" charset="0"/>
              <a:cs typeface="Times New Roman" pitchFamily="18" charset="0"/>
            </a:endParaRPr>
          </a:p>
          <a:p>
            <a:r>
              <a:rPr lang="en-US" dirty="0"/>
              <a:t> </a:t>
            </a:r>
          </a:p>
          <a:p>
            <a:r>
              <a:rPr lang="id-ID" sz="2000" dirty="0">
                <a:latin typeface="Times New Roman" pitchFamily="18" charset="0"/>
                <a:cs typeface="Times New Roman" pitchFamily="18" charset="0"/>
              </a:rPr>
              <a:t>a.   Cinta tanah air.</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b.   Rela berkorban untuk kepentingan bangsa dan negara.</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c.   Menempatkan persatuan dan kesatuan bangsa di atas kepentingan pribadi dan </a:t>
            </a:r>
            <a:r>
              <a:rPr lang="en-US" sz="2000" dirty="0" smtClean="0">
                <a:latin typeface="Times New Roman" pitchFamily="18" charset="0"/>
                <a:cs typeface="Times New Roman" pitchFamily="18" charset="0"/>
              </a:rPr>
              <a:t>  </a:t>
            </a:r>
            <a:r>
              <a:rPr lang="id-ID" sz="2000" dirty="0" smtClean="0">
                <a:latin typeface="Times New Roman" pitchFamily="18" charset="0"/>
                <a:cs typeface="Times New Roman" pitchFamily="18" charset="0"/>
              </a:rPr>
              <a:t>golongan</a:t>
            </a:r>
            <a:r>
              <a:rPr lang="id-ID"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d.   Berjiwa pembaharu.</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e.   Tidak kenal menyerah dan putus asa.</a:t>
            </a:r>
            <a:endParaRPr lang="en-US" sz="2000" dirty="0">
              <a:latin typeface="Times New Roman" pitchFamily="18" charset="0"/>
              <a:cs typeface="Times New Roman" pitchFamily="18" charset="0"/>
            </a:endParaRPr>
          </a:p>
        </p:txBody>
      </p:sp>
      <p:pic>
        <p:nvPicPr>
          <p:cNvPr id="3" name="LAGUF1.MOBI - Bagimu Nege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647311"/>
            <a:ext cx="609600" cy="609600"/>
          </a:xfrm>
          <a:prstGeom prst="rect">
            <a:avLst/>
          </a:prstGeom>
        </p:spPr>
      </p:pic>
    </p:spTree>
    <p:extLst>
      <p:ext uri="{BB962C8B-B14F-4D97-AF65-F5344CB8AC3E}">
        <p14:creationId xmlns:p14="http://schemas.microsoft.com/office/powerpoint/2010/main" val="204501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9653"/>
            <a:ext cx="8820472" cy="5632311"/>
          </a:xfrm>
          <a:prstGeom prst="rect">
            <a:avLst/>
          </a:prstGeom>
        </p:spPr>
        <p:txBody>
          <a:bodyPr wrap="square">
            <a:spAutoFit/>
          </a:bodyPr>
          <a:lstStyle/>
          <a:p>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       </a:t>
            </a:r>
          </a:p>
          <a:p>
            <a:endParaRPr lang="en-US" sz="2000" b="1" dirty="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          </a:t>
            </a:r>
            <a:r>
              <a:rPr lang="id-ID" sz="2300" b="1" dirty="0" smtClean="0">
                <a:latin typeface="Times New Roman" pitchFamily="18" charset="0"/>
                <a:cs typeface="Times New Roman" pitchFamily="18" charset="0"/>
              </a:rPr>
              <a:t>Implementasi </a:t>
            </a:r>
            <a:r>
              <a:rPr lang="id-ID" sz="2300" b="1" dirty="0">
                <a:latin typeface="Times New Roman" pitchFamily="18" charset="0"/>
                <a:cs typeface="Times New Roman" pitchFamily="18" charset="0"/>
              </a:rPr>
              <a:t>sikap patriotisme dalam </a:t>
            </a:r>
            <a:r>
              <a:rPr lang="id-ID" sz="2300" b="1" dirty="0" smtClean="0">
                <a:latin typeface="Times New Roman" pitchFamily="18" charset="0"/>
                <a:cs typeface="Times New Roman" pitchFamily="18" charset="0"/>
              </a:rPr>
              <a:t>kehidupan</a:t>
            </a:r>
            <a:r>
              <a:rPr lang="en-US" sz="2300" b="1" dirty="0">
                <a:latin typeface="Times New Roman" pitchFamily="18" charset="0"/>
                <a:cs typeface="Times New Roman" pitchFamily="18" charset="0"/>
              </a:rPr>
              <a:t> </a:t>
            </a:r>
            <a:r>
              <a:rPr lang="id-ID" sz="2300" b="1" dirty="0" smtClean="0">
                <a:latin typeface="Times New Roman" pitchFamily="18" charset="0"/>
                <a:cs typeface="Times New Roman" pitchFamily="18" charset="0"/>
              </a:rPr>
              <a:t>sehari</a:t>
            </a:r>
            <a:r>
              <a:rPr lang="en-US" sz="2300" b="1" dirty="0" smtClean="0">
                <a:latin typeface="Times New Roman" pitchFamily="18" charset="0"/>
                <a:cs typeface="Times New Roman" pitchFamily="18" charset="0"/>
              </a:rPr>
              <a:t>-</a:t>
            </a:r>
            <a:r>
              <a:rPr lang="id-ID" sz="2300" b="1" dirty="0" smtClean="0">
                <a:latin typeface="Times New Roman" pitchFamily="18" charset="0"/>
                <a:cs typeface="Times New Roman" pitchFamily="18" charset="0"/>
              </a:rPr>
              <a:t>hari </a:t>
            </a:r>
            <a:r>
              <a:rPr lang="id-ID" sz="2300" b="1" dirty="0">
                <a:latin typeface="Times New Roman" pitchFamily="18" charset="0"/>
                <a:cs typeface="Times New Roman" pitchFamily="18" charset="0"/>
              </a:rPr>
              <a:t>:</a:t>
            </a:r>
            <a:endParaRPr lang="en-US" sz="23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id-ID" sz="2000" dirty="0">
                <a:latin typeface="Times New Roman" pitchFamily="18" charset="0"/>
                <a:cs typeface="Times New Roman" pitchFamily="18" charset="0"/>
              </a:rPr>
              <a:t>a. </a:t>
            </a:r>
            <a:r>
              <a:rPr lang="id-ID" sz="2000" b="1" dirty="0">
                <a:latin typeface="Times New Roman" pitchFamily="18" charset="0"/>
                <a:cs typeface="Times New Roman" pitchFamily="18" charset="0"/>
              </a:rPr>
              <a:t>Dalam kehidupan keluarga</a:t>
            </a:r>
            <a:r>
              <a:rPr lang="id-ID" sz="2000" dirty="0">
                <a:latin typeface="Times New Roman" pitchFamily="18" charset="0"/>
                <a:cs typeface="Times New Roman" pitchFamily="18" charset="0"/>
              </a:rPr>
              <a:t> ; Menyaksikan film perjuangan, Membaca buku bertema perjuangan, dan Mengibarkan bendera merah putih pada hari-hari tertentu.</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b.   </a:t>
            </a:r>
            <a:r>
              <a:rPr lang="id-ID" sz="2000" b="1" dirty="0">
                <a:latin typeface="Times New Roman" pitchFamily="18" charset="0"/>
                <a:cs typeface="Times New Roman" pitchFamily="18" charset="0"/>
              </a:rPr>
              <a:t>Dalam kehidupan sekolah</a:t>
            </a:r>
            <a:r>
              <a:rPr lang="id-ID" sz="2000" dirty="0">
                <a:latin typeface="Times New Roman" pitchFamily="18" charset="0"/>
                <a:cs typeface="Times New Roman" pitchFamily="18" charset="0"/>
              </a:rPr>
              <a:t> ; Melaksanakan upacara bendera, mengkaitkan materi pelajaran dengan nilaiu-nilai perjuangan, belajar dengan sungguh-sungguh untuk kemajuan.</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c. </a:t>
            </a:r>
            <a:r>
              <a:rPr lang="id-ID" sz="2000" b="1" dirty="0">
                <a:latin typeface="Times New Roman" pitchFamily="18" charset="0"/>
                <a:cs typeface="Times New Roman" pitchFamily="18" charset="0"/>
              </a:rPr>
              <a:t>Dalam kehidupan masyarakat</a:t>
            </a:r>
            <a:r>
              <a:rPr lang="id-ID" sz="2000" dirty="0">
                <a:latin typeface="Times New Roman" pitchFamily="18" charset="0"/>
                <a:cs typeface="Times New Roman" pitchFamily="18" charset="0"/>
              </a:rPr>
              <a:t> ; Mengembangkan sikap kesetiakawanan sosial di lingkungannya, Memelihara kerukunan diantara sesama warga.</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p>
          <a:p>
            <a:r>
              <a:rPr lang="id-ID" sz="2000" dirty="0">
                <a:latin typeface="Times New Roman" pitchFamily="18" charset="0"/>
                <a:cs typeface="Times New Roman" pitchFamily="18" charset="0"/>
              </a:rPr>
              <a:t>d.   </a:t>
            </a:r>
            <a:r>
              <a:rPr lang="id-ID" sz="2000" b="1" dirty="0">
                <a:latin typeface="Times New Roman" pitchFamily="18" charset="0"/>
                <a:cs typeface="Times New Roman" pitchFamily="18" charset="0"/>
              </a:rPr>
              <a:t>Dalam kehidupan berbangsa</a:t>
            </a:r>
            <a:r>
              <a:rPr lang="id-ID" sz="2000" dirty="0">
                <a:latin typeface="Times New Roman" pitchFamily="18" charset="0"/>
                <a:cs typeface="Times New Roman" pitchFamily="18" charset="0"/>
              </a:rPr>
              <a:t> ; Meningkatkan persatuan dan kesatuan, Melaksanakan Pancasila dan UUD 1945, Mendukung kebijakan pemerintah, Mengembangkan kegiatann usaha produktif, Mencintai </a:t>
            </a:r>
            <a:endParaRPr lang="en-US" sz="2000" dirty="0">
              <a:latin typeface="Times New Roman" pitchFamily="18" charset="0"/>
              <a:cs typeface="Times New Roman" pitchFamily="18" charset="0"/>
            </a:endParaRPr>
          </a:p>
        </p:txBody>
      </p:sp>
      <p:pic>
        <p:nvPicPr>
          <p:cNvPr id="3" name="LAGUF1.MOBI - Bagimu Nege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0872" y="6381328"/>
            <a:ext cx="609600" cy="447396"/>
          </a:xfrm>
          <a:prstGeom prst="rect">
            <a:avLst/>
          </a:prstGeom>
        </p:spPr>
      </p:pic>
    </p:spTree>
    <p:extLst>
      <p:ext uri="{BB962C8B-B14F-4D97-AF65-F5344CB8AC3E}">
        <p14:creationId xmlns:p14="http://schemas.microsoft.com/office/powerpoint/2010/main" val="585198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404664"/>
            <a:ext cx="8136904" cy="6340197"/>
          </a:xfrm>
          <a:prstGeom prst="rect">
            <a:avLst/>
          </a:prstGeom>
        </p:spPr>
        <p:txBody>
          <a:bodyPr wrap="square">
            <a:spAutoFit/>
          </a:bodyPr>
          <a:lstStyle/>
          <a:p>
            <a:r>
              <a:rPr lang="id-ID" sz="2000" dirty="0">
                <a:latin typeface="Times New Roman" pitchFamily="18" charset="0"/>
                <a:cs typeface="Times New Roman" pitchFamily="18" charset="0"/>
              </a:rPr>
              <a:t>Mengingat kondisi bangsa kita sekarang, merupakan salah satu indikator bahwa warga bangsa Indonesia di negeri ini telah mengalami penurunan kesadaran berbangsa dan bernegara.  Hal ini bisa kita lihat dari berbagai daerah sering bergejolak diantaranya tawuran antar warga, perkelaian pelajar, ketidakpuasan terhadap hasil pilkada, perebutan lahan pertanian maupun tambang, dan lain-lain. Kesadaran Berbangsa dan Bernegara  mempunyai makna bahwa individu yang hidup dan terikat dalam kaidah dan naungan di bawah Negara Kesatuan RI harus mempunyai sikap dan perilaku diri yang tumbuh dari kemauan diri yang dilandasasi keikhlasan/kerelaan bertindak demi kebaikan Bangsa dan Negara Indonesia</a:t>
            </a:r>
            <a:r>
              <a:rPr lang="id-ID"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endParaRPr lang="en-US" dirty="0"/>
          </a:p>
          <a:p>
            <a:endParaRPr lang="en-US" dirty="0" smtClean="0"/>
          </a:p>
          <a:p>
            <a:r>
              <a:rPr lang="id-ID" sz="2000" dirty="0">
                <a:latin typeface="Times New Roman" pitchFamily="18" charset="0"/>
                <a:cs typeface="Times New Roman" pitchFamily="18" charset="0"/>
              </a:rPr>
              <a:t>Berbagai masalah yang berkaitan dengan kesadaran berbangsa dan bernegara sebaiknya mendapat perhatian dan tanggung jawab kita semua. Sehingga amanat pada UUD 1945 untuk menjaga dan memelihara Negara Kesatuan wilayah Republik Indonesia serta kesejahteraan rakyat dapat diwujudkan.</a:t>
            </a:r>
            <a:endParaRPr lang="en-US" sz="2000" dirty="0">
              <a:latin typeface="Times New Roman" pitchFamily="18" charset="0"/>
              <a:cs typeface="Times New Roman" pitchFamily="18" charset="0"/>
            </a:endParaRPr>
          </a:p>
          <a:p>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889784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496944" cy="9264075"/>
          </a:xfrm>
          <a:prstGeom prst="rect">
            <a:avLst/>
          </a:prstGeom>
        </p:spPr>
        <p:txBody>
          <a:bodyPr wrap="square">
            <a:spAutoFit/>
          </a:bodyPr>
          <a:lstStyle/>
          <a:p>
            <a:r>
              <a:rPr lang="en-US" sz="2000" dirty="0">
                <a:latin typeface="Times New Roman" pitchFamily="18" charset="0"/>
                <a:cs typeface="Times New Roman" pitchFamily="18" charset="0"/>
              </a:rPr>
              <a:t>Hal lain yang </a:t>
            </a:r>
            <a:r>
              <a:rPr lang="en-US" sz="2000" dirty="0" err="1">
                <a:latin typeface="Times New Roman" pitchFamily="18" charset="0"/>
                <a:cs typeface="Times New Roman" pitchFamily="18" charset="0"/>
              </a:rPr>
              <a:t>dapat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mengganggu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kesadaran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berbangsa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bernegara</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tingkat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pemuda</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perlu</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cermati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secara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seksama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adalah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semakin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tipisnya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kesadaran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kepekaan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sosial</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tingkat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pemuda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padahal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banyak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persoalan-persoalan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membutuhkan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peranan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pemuda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untuk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membantu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memediasi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agar </a:t>
            </a:r>
            <a:r>
              <a:rPr lang="en-US" sz="2000" dirty="0" err="1">
                <a:latin typeface="Times New Roman" pitchFamily="18" charset="0"/>
                <a:cs typeface="Times New Roman" pitchFamily="18" charset="0"/>
              </a:rPr>
              <a:t>keluar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himpitan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masalah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sosial</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ekonomi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politik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karena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dengan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terbantunya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semua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lapisan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keluar</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dari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himpitan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persoalan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maka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bangsa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ini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tentunya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menjadi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bangsa</a:t>
            </a:r>
            <a:r>
              <a:rPr lang="en-US" sz="2000" dirty="0">
                <a:latin typeface="Times New Roman" pitchFamily="18" charset="0"/>
                <a:cs typeface="Times New Roman" pitchFamily="18" charset="0"/>
              </a:rPr>
              <a:t> yang </a:t>
            </a:r>
            <a:r>
              <a:rPr lang="en-US" sz="2000" dirty="0" err="1">
                <a:latin typeface="Times New Roman" pitchFamily="18" charset="0"/>
                <a:cs typeface="Times New Roman" pitchFamily="18" charset="0"/>
              </a:rPr>
              <a:t>kuat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tidak</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dapat</a:t>
            </a:r>
            <a:r>
              <a:rPr lang="en-US" sz="2000" dirty="0">
                <a:latin typeface="Times New Roman" pitchFamily="18" charset="0"/>
                <a:cs typeface="Times New Roman" pitchFamily="18" charset="0"/>
              </a:rPr>
              <a:t> di </a:t>
            </a:r>
            <a:r>
              <a:rPr lang="en-US" sz="2000" dirty="0" err="1">
                <a:latin typeface="Times New Roman" pitchFamily="18" charset="0"/>
                <a:cs typeface="Times New Roman" pitchFamily="18" charset="0"/>
              </a:rPr>
              <a:t>intervensi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oleh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negara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apapun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karena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masyarakat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itu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sendiri</a:t>
            </a:r>
            <a:r>
              <a:rPr lang="en-US" sz="2000" dirty="0">
                <a:latin typeface="Times New Roman" pitchFamily="18" charset="0"/>
                <a:cs typeface="Times New Roman" pitchFamily="18" charset="0"/>
              </a:rPr>
              <a:t> y</a:t>
            </a:r>
            <a:r>
              <a:rPr lang="id-ID" sz="2000" dirty="0">
                <a:latin typeface="Times New Roman" pitchFamily="18" charset="0"/>
                <a:cs typeface="Times New Roman" pitchFamily="18" charset="0"/>
              </a:rPr>
              <a:t>a</a:t>
            </a:r>
            <a:r>
              <a:rPr lang="en-US" sz="2000" dirty="0" err="1">
                <a:latin typeface="Times New Roman" pitchFamily="18" charset="0"/>
                <a:cs typeface="Times New Roman" pitchFamily="18" charset="0"/>
              </a:rPr>
              <a:t>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harus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disejahterakan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jangan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sampai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mengalami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penderitaan</a:t>
            </a:r>
            <a:r>
              <a:rPr lang="en-US" sz="2000" dirty="0">
                <a:latin typeface="Times New Roman" pitchFamily="18" charset="0"/>
                <a:cs typeface="Times New Roman" pitchFamily="18" charset="0"/>
              </a:rPr>
              <a:t>. Di situ </a:t>
            </a:r>
            <a:r>
              <a:rPr lang="en-US" sz="2000" dirty="0" err="1">
                <a:latin typeface="Times New Roman" pitchFamily="18" charset="0"/>
                <a:cs typeface="Times New Roman" pitchFamily="18" charset="0"/>
              </a:rPr>
              <a:t>pemuda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telah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langkah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konkrit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dalam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melakukan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bela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negara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endParaRPr lang="en-US" dirty="0"/>
          </a:p>
          <a:p>
            <a:endParaRPr lang="en-US" dirty="0" smtClean="0">
              <a:latin typeface="Times New Roman" pitchFamily="18" charset="0"/>
              <a:cs typeface="Times New Roman" pitchFamily="18" charset="0"/>
            </a:endParaRPr>
          </a:p>
          <a:p>
            <a:r>
              <a:rPr lang="id-ID" sz="2000" dirty="0">
                <a:latin typeface="Times New Roman" pitchFamily="18" charset="0"/>
                <a:cs typeface="Times New Roman" pitchFamily="18" charset="0"/>
              </a:rPr>
              <a:t>Kesadaran bela negara adalah  dimana kita berupaya untuk mempertahankan negara kita dari ancaman yang dapat mengganggu kelangsungan hidup bermasyarakat yang berdasarkan atas cinta tanah air. Kesadaran bela negara juga dapat menumbuhkan rasa patriotisme dan nasionalisme di dalam diri masyarakat. Upaya bela negara selain sebagai kewajiban dasar juga merupakan kehormatan bagi setiap warga negara yang dilaksanakan dengan penuh kesadaran, penuh tanggung jawab dan rela berkorban dalam pengabdian kepada negara dan bangsa. Keikutsertaan kita dalam bela negara merupakan bentuk cinta terhadap tanah air kita.</a:t>
            </a:r>
            <a:endParaRPr lang="en-US" sz="2000" dirty="0">
              <a:latin typeface="Times New Roman" pitchFamily="18" charset="0"/>
              <a:cs typeface="Times New Roman" pitchFamily="18" charset="0"/>
            </a:endParaRP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7037126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1700808"/>
            <a:ext cx="4038600" cy="4680520"/>
          </a:xfrm>
        </p:spPr>
        <p:txBody>
          <a:bodyPr>
            <a:normAutofit fontScale="77500" lnSpcReduction="20000"/>
          </a:bodyPr>
          <a:lstStyle/>
          <a:p>
            <a:pPr marL="0" indent="0">
              <a:buNone/>
            </a:pPr>
            <a:r>
              <a:rPr lang="en-US" sz="3100" b="1" dirty="0" smtClean="0">
                <a:latin typeface="Times New Roman" pitchFamily="18" charset="0"/>
                <a:cs typeface="Times New Roman" pitchFamily="18" charset="0"/>
              </a:rPr>
              <a:t>  </a:t>
            </a:r>
            <a:r>
              <a:rPr lang="id-ID" sz="3100" b="1" dirty="0" smtClean="0">
                <a:latin typeface="Times New Roman" pitchFamily="18" charset="0"/>
                <a:cs typeface="Times New Roman" pitchFamily="18" charset="0"/>
              </a:rPr>
              <a:t>1</a:t>
            </a:r>
            <a:r>
              <a:rPr lang="id-ID" sz="3100" b="1" dirty="0">
                <a:latin typeface="Times New Roman" pitchFamily="18" charset="0"/>
                <a:cs typeface="Times New Roman" pitchFamily="18" charset="0"/>
              </a:rPr>
              <a:t>.  Cinta Tanah Air</a:t>
            </a:r>
            <a:endParaRPr lang="en-US" sz="3100"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Negeri </a:t>
            </a:r>
            <a:r>
              <a:rPr lang="id-ID" dirty="0">
                <a:latin typeface="Times New Roman" pitchFamily="18" charset="0"/>
                <a:cs typeface="Times New Roman" pitchFamily="18" charset="0"/>
              </a:rPr>
              <a:t>yang luas dan kaya akan sumber daya ini perlu kita cintai. Kesadaran bela negara yang ada pada setiap masyarakat didasarkan pada kecintaan kita kepada tanah air kita. Kita dapat mewujudkan itu semua dengan cara kita mengetahui sejarah negara kita sendiri, melestarikan budaya-budaya yang ada, menjaga lingkungan kita dan pastinya menjaga nama baik negara kita.</a:t>
            </a:r>
            <a:endParaRPr lang="en-US" dirty="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p:txBody>
          <a:bodyPr>
            <a:normAutofit fontScale="77500" lnSpcReduction="20000"/>
          </a:bodyPr>
          <a:lstStyle/>
          <a:p>
            <a:pPr marL="0" indent="0">
              <a:buNone/>
            </a:pPr>
            <a:r>
              <a:rPr lang="id-ID" sz="3100" b="1" dirty="0" smtClean="0">
                <a:latin typeface="Times New Roman" pitchFamily="18" charset="0"/>
                <a:cs typeface="Times New Roman" pitchFamily="18" charset="0"/>
              </a:rPr>
              <a:t>2</a:t>
            </a:r>
            <a:r>
              <a:rPr lang="id-ID" sz="3100" b="1" dirty="0">
                <a:latin typeface="Times New Roman" pitchFamily="18" charset="0"/>
                <a:cs typeface="Times New Roman" pitchFamily="18" charset="0"/>
              </a:rPr>
              <a:t>.  Kesadaran Berbangsa dan </a:t>
            </a:r>
            <a:r>
              <a:rPr lang="en-US" sz="3100" b="1" dirty="0" smtClean="0">
                <a:latin typeface="Times New Roman" pitchFamily="18" charset="0"/>
                <a:cs typeface="Times New Roman" pitchFamily="18" charset="0"/>
              </a:rPr>
              <a:t>   </a:t>
            </a:r>
            <a:r>
              <a:rPr lang="id-ID" sz="3100" b="1" dirty="0" smtClean="0">
                <a:latin typeface="Times New Roman" pitchFamily="18" charset="0"/>
                <a:cs typeface="Times New Roman" pitchFamily="18" charset="0"/>
              </a:rPr>
              <a:t>Bernegara</a:t>
            </a:r>
            <a:endParaRPr lang="en-US" sz="3100"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id-ID" dirty="0" smtClean="0">
                <a:latin typeface="Times New Roman" pitchFamily="18" charset="0"/>
                <a:cs typeface="Times New Roman" pitchFamily="18" charset="0"/>
              </a:rPr>
              <a:t>Kesadaran </a:t>
            </a:r>
            <a:r>
              <a:rPr lang="id-ID" dirty="0">
                <a:latin typeface="Times New Roman" pitchFamily="18" charset="0"/>
                <a:cs typeface="Times New Roman" pitchFamily="18" charset="0"/>
              </a:rPr>
              <a:t>berbangsa dan bernegara merupakan sikap kita yang harus sesuai dengan kepribadian bangsa yang selalu dikaitkan dengan cita-cita dan tujuan hidup bangsanya. Kita dapat mewujudkannya dengan cara mencegah perkelahian antar perorangan atau antar kelompok dan menjadi anak bangsa yang berprestasi baik di tingkat nasional maupun internasional.</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 name="Title 1"/>
          <p:cNvSpPr>
            <a:spLocks noGrp="1"/>
          </p:cNvSpPr>
          <p:nvPr>
            <p:ph type="title"/>
          </p:nvPr>
        </p:nvSpPr>
        <p:spPr/>
        <p:txBody>
          <a:bodyPr>
            <a:noAutofit/>
          </a:bodyPr>
          <a:lstStyle/>
          <a:p>
            <a:r>
              <a:rPr lang="id-ID" sz="2800" b="1" u="sng" dirty="0">
                <a:latin typeface="Times New Roman" pitchFamily="18" charset="0"/>
                <a:cs typeface="Times New Roman" pitchFamily="18" charset="0"/>
              </a:rPr>
              <a:t>Nilai-nilai bela negara yang harus lebih dipahami penerapannya dalam kehidupan masyarakat berbangsa dan bernegara antara lain:</a:t>
            </a: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2638802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8640"/>
            <a:ext cx="4038600" cy="6192688"/>
          </a:xfrm>
        </p:spPr>
        <p:txBody>
          <a:bodyPr>
            <a:normAutofit fontScale="32500" lnSpcReduction="20000"/>
          </a:bodyPr>
          <a:lstStyle/>
          <a:p>
            <a:pPr marL="0" indent="0">
              <a:buNone/>
            </a:pPr>
            <a:r>
              <a:rPr lang="en-US" sz="8600" b="1" dirty="0" smtClean="0">
                <a:latin typeface="Times New Roman" pitchFamily="18" charset="0"/>
                <a:cs typeface="Times New Roman" pitchFamily="18" charset="0"/>
              </a:rPr>
              <a:t> </a:t>
            </a:r>
            <a:r>
              <a:rPr lang="id-ID" sz="8600" b="1" dirty="0" smtClean="0">
                <a:latin typeface="Times New Roman" pitchFamily="18" charset="0"/>
                <a:cs typeface="Times New Roman" pitchFamily="18" charset="0"/>
              </a:rPr>
              <a:t>3</a:t>
            </a:r>
            <a:r>
              <a:rPr lang="id-ID" sz="8600" b="1" dirty="0">
                <a:latin typeface="Times New Roman" pitchFamily="18" charset="0"/>
                <a:cs typeface="Times New Roman" pitchFamily="18" charset="0"/>
              </a:rPr>
              <a:t>.  Pancasila</a:t>
            </a:r>
            <a:endParaRPr lang="en-US" sz="8600" dirty="0">
              <a:latin typeface="Times New Roman" pitchFamily="18" charset="0"/>
              <a:cs typeface="Times New Roman" pitchFamily="18" charset="0"/>
            </a:endParaRPr>
          </a:p>
          <a:p>
            <a:pPr marL="0" indent="0">
              <a:buNone/>
            </a:pPr>
            <a:r>
              <a:rPr lang="en-US" sz="6000" dirty="0">
                <a:latin typeface="Times New Roman" pitchFamily="18" charset="0"/>
                <a:cs typeface="Times New Roman" pitchFamily="18" charset="0"/>
              </a:rPr>
              <a:t> </a:t>
            </a:r>
            <a:endParaRPr lang="en-US" sz="6000" dirty="0" smtClean="0">
              <a:latin typeface="Times New Roman" pitchFamily="18" charset="0"/>
              <a:cs typeface="Times New Roman" pitchFamily="18" charset="0"/>
            </a:endParaRPr>
          </a:p>
          <a:p>
            <a:pPr marL="0" indent="0">
              <a:buNone/>
            </a:pPr>
            <a:endParaRPr lang="en-US" sz="6000" dirty="0">
              <a:latin typeface="Times New Roman" pitchFamily="18" charset="0"/>
              <a:cs typeface="Times New Roman" pitchFamily="18" charset="0"/>
            </a:endParaRPr>
          </a:p>
          <a:p>
            <a:pPr marL="0" indent="0">
              <a:buNone/>
            </a:pPr>
            <a:r>
              <a:rPr lang="en-US" sz="6000" dirty="0" smtClean="0">
                <a:latin typeface="Times New Roman" pitchFamily="18" charset="0"/>
                <a:cs typeface="Times New Roman" pitchFamily="18" charset="0"/>
              </a:rPr>
              <a:t>     </a:t>
            </a:r>
            <a:r>
              <a:rPr lang="id-ID" sz="6000" dirty="0" smtClean="0">
                <a:latin typeface="Times New Roman" pitchFamily="18" charset="0"/>
                <a:cs typeface="Times New Roman" pitchFamily="18" charset="0"/>
              </a:rPr>
              <a:t>Ideologi </a:t>
            </a:r>
            <a:r>
              <a:rPr lang="id-ID" sz="6000" dirty="0">
                <a:latin typeface="Times New Roman" pitchFamily="18" charset="0"/>
                <a:cs typeface="Times New Roman" pitchFamily="18" charset="0"/>
              </a:rPr>
              <a:t>kita warisan dan hasil perjuangan para pahlawan sungguh luar biasa, pancasila bukan hanya sekedar teoritis dan normatif saja tapi juga diamalkan dalam kehidupan sehari-hari. Kita tahu bahwa Pancasila adalah alat pemersatu keberagaman yang ada di Indonesia yang memiliki beragam budaya, agama, etnis, dan lain-lain. Nilai-nilai pancasila inilah yang dapat mematahkan setiap ancaman, tantangan, dan hambatan.</a:t>
            </a:r>
            <a:endParaRPr lang="en-US" sz="6000" dirty="0">
              <a:latin typeface="Times New Roman" pitchFamily="18" charset="0"/>
              <a:cs typeface="Times New Roman" pitchFamily="18" charset="0"/>
            </a:endParaRPr>
          </a:p>
          <a:p>
            <a:endParaRPr lang="en-US" dirty="0"/>
          </a:p>
        </p:txBody>
      </p:sp>
      <p:sp>
        <p:nvSpPr>
          <p:cNvPr id="4" name="Content Placeholder 3"/>
          <p:cNvSpPr>
            <a:spLocks noGrp="1"/>
          </p:cNvSpPr>
          <p:nvPr>
            <p:ph sz="half" idx="2"/>
          </p:nvPr>
        </p:nvSpPr>
        <p:spPr>
          <a:xfrm>
            <a:off x="4648200" y="260648"/>
            <a:ext cx="4038600" cy="6408712"/>
          </a:xfrm>
        </p:spPr>
        <p:txBody>
          <a:bodyPr>
            <a:normAutofit fontScale="32500" lnSpcReduction="20000"/>
          </a:bodyPr>
          <a:lstStyle/>
          <a:p>
            <a:pPr marL="0" indent="0">
              <a:buNone/>
            </a:pPr>
            <a:r>
              <a:rPr lang="id-ID" sz="7400" b="1" dirty="0">
                <a:latin typeface="Times New Roman" pitchFamily="18" charset="0"/>
                <a:cs typeface="Times New Roman" pitchFamily="18" charset="0"/>
              </a:rPr>
              <a:t>4.  Rela berkorban untuk Bangsa dan Negara</a:t>
            </a:r>
            <a:endParaRPr lang="en-US" sz="7400" dirty="0">
              <a:latin typeface="Times New Roman" pitchFamily="18" charset="0"/>
              <a:cs typeface="Times New Roman" pitchFamily="18" charset="0"/>
            </a:endParaRPr>
          </a:p>
          <a:p>
            <a:pPr marL="0" indent="0">
              <a:buNone/>
            </a:pPr>
            <a:r>
              <a:rPr lang="en-US" sz="6200" dirty="0">
                <a:latin typeface="Times New Roman" pitchFamily="18" charset="0"/>
                <a:cs typeface="Times New Roman" pitchFamily="18" charset="0"/>
              </a:rPr>
              <a:t> </a:t>
            </a:r>
          </a:p>
          <a:p>
            <a:pPr marL="0" indent="0">
              <a:buNone/>
            </a:pPr>
            <a:r>
              <a:rPr lang="id-ID" sz="6200" dirty="0">
                <a:latin typeface="Times New Roman" pitchFamily="18" charset="0"/>
                <a:cs typeface="Times New Roman" pitchFamily="18" charset="0"/>
              </a:rPr>
              <a:t>Dalam wujud bela negara tentu saja kita harus rela berkorban untuk bangsa dan negara. Contoh nyatanya seperti sekarang ini yaitu perhelatan seagames. Para atlet bekerja keras untuk bisa mengharumkan nama negaranya walaupun mereka harus merelakan untuk mengorbankan waktunya untuk bekerja sebagaimana kita ketahui bahwa para atlet bukan hanya menjadi seorang atlet saja, mereka juga memiliki pekerjaan lain. Begitupun supporter yang rela berlama-lama menghabiskan waktunya antri hanya untuk mendapatkan tiket demi mendukung langsung para atlet yang berlaga demi mengharumkan nama bangsa.</a:t>
            </a:r>
            <a:endParaRPr lang="en-US" sz="62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66194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79512" y="116632"/>
            <a:ext cx="8496944" cy="6624736"/>
          </a:xfrm>
        </p:spPr>
        <p:txBody>
          <a:bodyPr>
            <a:normAutofit fontScale="25000" lnSpcReduction="20000"/>
          </a:bodyPr>
          <a:lstStyle/>
          <a:p>
            <a:pPr marL="0" indent="0">
              <a:buNone/>
            </a:pPr>
            <a:r>
              <a:rPr lang="id-ID" sz="11200" b="1" dirty="0">
                <a:latin typeface="Times New Roman" pitchFamily="18" charset="0"/>
                <a:cs typeface="Times New Roman" pitchFamily="18" charset="0"/>
              </a:rPr>
              <a:t>5.  Memiliki Kemampuan Bela Negara</a:t>
            </a:r>
            <a:endParaRPr lang="en-US" sz="11200" dirty="0">
              <a:latin typeface="Times New Roman" pitchFamily="18" charset="0"/>
              <a:cs typeface="Times New Roman" pitchFamily="18" charset="0"/>
            </a:endParaRPr>
          </a:p>
          <a:p>
            <a:pPr marL="0" indent="0">
              <a:buNone/>
            </a:pPr>
            <a:r>
              <a:rPr lang="en-US" dirty="0"/>
              <a:t> </a:t>
            </a:r>
            <a:endParaRPr lang="en-US" dirty="0" smtClean="0"/>
          </a:p>
          <a:p>
            <a:pPr marL="0" indent="0">
              <a:buNone/>
            </a:pPr>
            <a:endParaRPr lang="en-US" dirty="0"/>
          </a:p>
          <a:p>
            <a:pPr marL="0" indent="0">
              <a:buNone/>
            </a:pPr>
            <a:r>
              <a:rPr lang="id-ID" sz="7800" dirty="0">
                <a:latin typeface="Times New Roman" pitchFamily="18" charset="0"/>
                <a:cs typeface="Times New Roman" pitchFamily="18" charset="0"/>
              </a:rPr>
              <a:t>Kemampuan bela negara itu sendiri dapat diwujudkan dengan tetap menjaga kedisiplinan, ulet, bekerja keras dalam menjalani profesi masing-masing</a:t>
            </a:r>
            <a:r>
              <a:rPr lang="id-ID" sz="7800" dirty="0" smtClean="0">
                <a:latin typeface="Times New Roman" pitchFamily="18" charset="0"/>
                <a:cs typeface="Times New Roman" pitchFamily="18" charset="0"/>
              </a:rPr>
              <a:t>.</a:t>
            </a:r>
            <a:r>
              <a:rPr lang="en-US" sz="7800" dirty="0" smtClean="0">
                <a:latin typeface="Times New Roman" pitchFamily="18" charset="0"/>
                <a:cs typeface="Times New Roman" pitchFamily="18" charset="0"/>
              </a:rPr>
              <a:t/>
            </a:r>
            <a:br>
              <a:rPr lang="en-US" sz="7800" dirty="0" smtClean="0">
                <a:latin typeface="Times New Roman" pitchFamily="18" charset="0"/>
                <a:cs typeface="Times New Roman" pitchFamily="18" charset="0"/>
              </a:rPr>
            </a:br>
            <a:r>
              <a:rPr lang="en-US" sz="7800" dirty="0">
                <a:latin typeface="Times New Roman" pitchFamily="18" charset="0"/>
                <a:cs typeface="Times New Roman" pitchFamily="18" charset="0"/>
              </a:rPr>
              <a:t> </a:t>
            </a:r>
          </a:p>
          <a:p>
            <a:pPr marL="0" indent="0">
              <a:buNone/>
            </a:pPr>
            <a:r>
              <a:rPr lang="id-ID" sz="7800" dirty="0">
                <a:latin typeface="Times New Roman" pitchFamily="18" charset="0"/>
                <a:cs typeface="Times New Roman" pitchFamily="18" charset="0"/>
              </a:rPr>
              <a:t>Kesadaran bela negara dapat diwujudkan dengan cara ikut dalam mengamankan lingkungan sekitar seperti menjadi bagian dari Siskamling, membantu korban bencana sebagaimana kita ketahui bahwa Indonesia sering sekali mengalami bencana alam, menjaga kebersihan minimal kebersihan tempat tinggal kita sendiri, mencegah bahaya narkoba yang merupakan musuh besar bagi generasi penerus bangsa, mencegah perkelahian antar perorangan atau antar kelompok karena di Indonesia sering sekali terjadi perkelahian yang justru dilakukan oleh para pemuda, cinta produksi dalam negeri agar Indonesia tidak terus menerus mengimpor barang dari luar negeri, melestarikan budaya Indonesia dan tampil sebagai anak bangsa yang berprestasi baik pada tingkat nasional maupun internasional</a:t>
            </a:r>
            <a:r>
              <a:rPr lang="id-ID" sz="7800" dirty="0" smtClean="0">
                <a:latin typeface="Times New Roman" pitchFamily="18" charset="0"/>
                <a:cs typeface="Times New Roman" pitchFamily="18" charset="0"/>
              </a:rPr>
              <a:t>.</a:t>
            </a:r>
            <a:r>
              <a:rPr lang="en-US" sz="7800" dirty="0" smtClean="0">
                <a:latin typeface="Times New Roman" pitchFamily="18" charset="0"/>
                <a:cs typeface="Times New Roman" pitchFamily="18" charset="0"/>
              </a:rPr>
              <a:t/>
            </a:r>
            <a:br>
              <a:rPr lang="en-US" sz="7800" dirty="0" smtClean="0">
                <a:latin typeface="Times New Roman" pitchFamily="18" charset="0"/>
                <a:cs typeface="Times New Roman" pitchFamily="18" charset="0"/>
              </a:rPr>
            </a:br>
            <a:endParaRPr lang="en-US" sz="7800" dirty="0">
              <a:latin typeface="Times New Roman" pitchFamily="18" charset="0"/>
              <a:cs typeface="Times New Roman" pitchFamily="18" charset="0"/>
            </a:endParaRPr>
          </a:p>
          <a:p>
            <a:pPr marL="0" indent="0">
              <a:buNone/>
            </a:pPr>
            <a:r>
              <a:rPr lang="id-ID" sz="7800" dirty="0">
                <a:latin typeface="Times New Roman" pitchFamily="18" charset="0"/>
                <a:cs typeface="Times New Roman" pitchFamily="18" charset="0"/>
              </a:rPr>
              <a:t>Apabila </a:t>
            </a:r>
            <a:r>
              <a:rPr lang="id-ID" sz="7800" dirty="0" smtClean="0">
                <a:latin typeface="Times New Roman" pitchFamily="18" charset="0"/>
                <a:cs typeface="Times New Roman" pitchFamily="18" charset="0"/>
              </a:rPr>
              <a:t>kita </a:t>
            </a:r>
            <a:r>
              <a:rPr lang="id-ID" sz="7800" dirty="0">
                <a:latin typeface="Times New Roman" pitchFamily="18" charset="0"/>
                <a:cs typeface="Times New Roman" pitchFamily="18" charset="0"/>
              </a:rPr>
              <a:t>melaksanakan apa yang menjadi faktor-faktor pendukung kesadaran berbangsa dan bernegara sejak dini, yakni dengan mengembalikan sosialisasi pendidikan kewarganegaraan di sekolah-sekolah, juga sosialisasi di masyarakat,niscaya akan terwujud.. Pada pendidikan kewarganegaraan </a:t>
            </a:r>
            <a:r>
              <a:rPr lang="id-ID" sz="7800" dirty="0" smtClean="0">
                <a:latin typeface="Times New Roman" pitchFamily="18" charset="0"/>
                <a:cs typeface="Times New Roman" pitchFamily="18" charset="0"/>
              </a:rPr>
              <a:t>ditanamkan </a:t>
            </a:r>
            <a:r>
              <a:rPr lang="id-ID" sz="7800" dirty="0">
                <a:latin typeface="Times New Roman" pitchFamily="18" charset="0"/>
                <a:cs typeface="Times New Roman" pitchFamily="18" charset="0"/>
              </a:rPr>
              <a:t>prinsip etik </a:t>
            </a:r>
            <a:r>
              <a:rPr lang="id-ID" sz="7800" b="1" i="1" u="sng" dirty="0">
                <a:latin typeface="Times New Roman" pitchFamily="18" charset="0"/>
                <a:cs typeface="Times New Roman" pitchFamily="18" charset="0"/>
              </a:rPr>
              <a:t>multikulturalisme</a:t>
            </a:r>
            <a:r>
              <a:rPr lang="id-ID" sz="7800" dirty="0">
                <a:latin typeface="Times New Roman" pitchFamily="18" charset="0"/>
                <a:cs typeface="Times New Roman" pitchFamily="18" charset="0"/>
              </a:rPr>
              <a:t>, yaitu kesadaran perbedaan satu dengan yang lain menuju sikap toleran yaitu menghargai dan mengormati perbedaan yang ada. Perbedaan yang ada pada etnis dan religi sudah harusnya menjadi bahan perekat kebangsaan apabila antar warganegara memiliki sikap toleran.</a:t>
            </a:r>
            <a:endParaRPr lang="en-US" sz="7800" dirty="0">
              <a:latin typeface="Times New Roman" pitchFamily="18" charset="0"/>
              <a:cs typeface="Times New Roman" pitchFamily="18" charset="0"/>
            </a:endParaRPr>
          </a:p>
          <a:p>
            <a:pPr marL="0" indent="0">
              <a:buNone/>
            </a:pPr>
            <a:endParaRPr lang="en-US" sz="5000" dirty="0"/>
          </a:p>
        </p:txBody>
      </p:sp>
    </p:spTree>
    <p:extLst>
      <p:ext uri="{BB962C8B-B14F-4D97-AF65-F5344CB8AC3E}">
        <p14:creationId xmlns:p14="http://schemas.microsoft.com/office/powerpoint/2010/main" val="4204592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363272" cy="2290266"/>
          </a:xfrm>
        </p:spPr>
        <p:txBody>
          <a:bodyPr>
            <a:normAutofit fontScale="90000"/>
          </a:bodyPr>
          <a:lstStyle/>
          <a:p>
            <a:pPr algn="ctr"/>
            <a:r>
              <a:rPr lang="id-ID" sz="3600" b="1" dirty="0">
                <a:latin typeface="Times New Roman" pitchFamily="18" charset="0"/>
                <a:cs typeface="Times New Roman" pitchFamily="18" charset="0"/>
              </a:rPr>
              <a:t>Nasionalisme adalah sikap mencintai bangsa dan negara sendiri. </a:t>
            </a:r>
            <a:r>
              <a:rPr lang="en-US" sz="3600" b="1" dirty="0" smtClean="0">
                <a:latin typeface="Times New Roman" pitchFamily="18" charset="0"/>
                <a:cs typeface="Times New Roman" pitchFamily="18" charset="0"/>
              </a:rPr>
              <a:t/>
            </a:r>
            <a:br>
              <a:rPr lang="en-US" sz="3600" b="1" dirty="0" smtClean="0">
                <a:latin typeface="Times New Roman" pitchFamily="18" charset="0"/>
                <a:cs typeface="Times New Roman" pitchFamily="18" charset="0"/>
              </a:rPr>
            </a:br>
            <a:r>
              <a:rPr lang="id-ID" sz="3600" b="1" dirty="0" smtClean="0">
                <a:latin typeface="Times New Roman" pitchFamily="18" charset="0"/>
                <a:cs typeface="Times New Roman" pitchFamily="18" charset="0"/>
              </a:rPr>
              <a:t>Nasionalisme </a:t>
            </a:r>
            <a:r>
              <a:rPr lang="id-ID" sz="3600" b="1" dirty="0">
                <a:latin typeface="Times New Roman" pitchFamily="18" charset="0"/>
                <a:cs typeface="Times New Roman" pitchFamily="18" charset="0"/>
              </a:rPr>
              <a:t>terbagi </a:t>
            </a:r>
            <a:r>
              <a:rPr lang="id-ID" sz="3600" b="1" dirty="0" smtClean="0">
                <a:latin typeface="Times New Roman" pitchFamily="18" charset="0"/>
                <a:cs typeface="Times New Roman" pitchFamily="18" charset="0"/>
              </a:rPr>
              <a:t>atas</a:t>
            </a:r>
            <a:r>
              <a:rPr lang="en-US" sz="3600" b="1" dirty="0" smtClean="0">
                <a:latin typeface="Times New Roman" pitchFamily="18" charset="0"/>
                <a:cs typeface="Times New Roman" pitchFamily="18" charset="0"/>
              </a:rPr>
              <a:t> </a:t>
            </a:r>
            <a:r>
              <a:rPr lang="id-ID" sz="3600" b="1" dirty="0" smtClean="0">
                <a:latin typeface="Times New Roman" pitchFamily="18" charset="0"/>
                <a:cs typeface="Times New Roman" pitchFamily="18" charset="0"/>
              </a:rPr>
              <a:t>;</a:t>
            </a:r>
            <a:r>
              <a:rPr lang="en-US" dirty="0"/>
              <a:t/>
            </a:r>
            <a:br>
              <a:rPr lang="en-US" dirty="0"/>
            </a:br>
            <a:endParaRPr lang="en-US" dirty="0"/>
          </a:p>
        </p:txBody>
      </p:sp>
      <p:sp>
        <p:nvSpPr>
          <p:cNvPr id="4" name="Rectangle 3"/>
          <p:cNvSpPr/>
          <p:nvPr/>
        </p:nvSpPr>
        <p:spPr>
          <a:xfrm>
            <a:off x="611560" y="2060848"/>
            <a:ext cx="8064896" cy="5816977"/>
          </a:xfrm>
          <a:prstGeom prst="rect">
            <a:avLst/>
          </a:prstGeom>
        </p:spPr>
        <p:txBody>
          <a:bodyPr wrap="square">
            <a:spAutoFit/>
          </a:bodyPr>
          <a:lstStyle/>
          <a:p>
            <a:r>
              <a:rPr lang="id-ID" sz="2400" dirty="0">
                <a:latin typeface="Times New Roman" pitchFamily="18" charset="0"/>
                <a:cs typeface="Times New Roman" pitchFamily="18" charset="0"/>
              </a:rPr>
              <a:t>a.   Nasionalisme dalam arti sempit, yaitu sikap mencintai bangsa sendiri secara berlebihan sehingga </a:t>
            </a:r>
            <a:r>
              <a:rPr lang="id-ID" sz="2400" dirty="0" smtClean="0">
                <a:latin typeface="Times New Roman" pitchFamily="18" charset="0"/>
                <a:cs typeface="Times New Roman" pitchFamily="18" charset="0"/>
              </a:rPr>
              <a:t>meng</a:t>
            </a:r>
            <a:r>
              <a:rPr lang="en-US" sz="2400" dirty="0" err="1" smtClean="0">
                <a:latin typeface="Times New Roman" pitchFamily="18" charset="0"/>
                <a:cs typeface="Times New Roman" pitchFamily="18" charset="0"/>
              </a:rPr>
              <a:t>ang</a:t>
            </a:r>
            <a:r>
              <a:rPr lang="id-ID" sz="2400" dirty="0" smtClean="0">
                <a:latin typeface="Times New Roman" pitchFamily="18" charset="0"/>
                <a:cs typeface="Times New Roman" pitchFamily="18" charset="0"/>
              </a:rPr>
              <a:t>gap </a:t>
            </a:r>
            <a:r>
              <a:rPr lang="id-ID" sz="2400" dirty="0">
                <a:latin typeface="Times New Roman" pitchFamily="18" charset="0"/>
                <a:cs typeface="Times New Roman" pitchFamily="18" charset="0"/>
              </a:rPr>
              <a:t>bangsa lain rendah kedudukannya, nasionalisme ini disebut juga nasionalisme yang chauvinisme, contoh Jerman pada masa </a:t>
            </a:r>
            <a:r>
              <a:rPr lang="id-ID" sz="2400" dirty="0" smtClean="0">
                <a:latin typeface="Times New Roman" pitchFamily="18" charset="0"/>
                <a:cs typeface="Times New Roman" pitchFamily="18" charset="0"/>
              </a:rPr>
              <a:t>Hitler.</a:t>
            </a:r>
            <a:endParaRPr lang="en-US" sz="24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r>
              <a:rPr lang="id-ID" sz="2400" dirty="0">
                <a:latin typeface="Times New Roman" pitchFamily="18" charset="0"/>
                <a:cs typeface="Times New Roman" pitchFamily="18" charset="0"/>
              </a:rPr>
              <a:t>b.  Nasionalisme dalam arti luas, yaitu sikap mencintai bangsa dan negara sendiri dan </a:t>
            </a:r>
            <a:r>
              <a:rPr lang="id-ID" sz="2400" dirty="0" smtClean="0">
                <a:latin typeface="Times New Roman" pitchFamily="18" charset="0"/>
                <a:cs typeface="Times New Roman" pitchFamily="18" charset="0"/>
              </a:rPr>
              <a:t>meng</a:t>
            </a:r>
            <a:r>
              <a:rPr lang="en-US" sz="2400" dirty="0" err="1" smtClean="0">
                <a:latin typeface="Times New Roman" pitchFamily="18" charset="0"/>
                <a:cs typeface="Times New Roman" pitchFamily="18" charset="0"/>
              </a:rPr>
              <a:t>ang</a:t>
            </a:r>
            <a:r>
              <a:rPr lang="id-ID" sz="2400" dirty="0" smtClean="0">
                <a:latin typeface="Times New Roman" pitchFamily="18" charset="0"/>
                <a:cs typeface="Times New Roman" pitchFamily="18" charset="0"/>
              </a:rPr>
              <a:t>gap </a:t>
            </a:r>
            <a:r>
              <a:rPr lang="id-ID" sz="2400" dirty="0">
                <a:latin typeface="Times New Roman" pitchFamily="18" charset="0"/>
                <a:cs typeface="Times New Roman" pitchFamily="18" charset="0"/>
              </a:rPr>
              <a:t>semua bangsa sama derajatnya</a:t>
            </a:r>
            <a:r>
              <a:rPr lang="id-ID"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79883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424936" cy="4555093"/>
          </a:xfrm>
          <a:prstGeom prst="rect">
            <a:avLst/>
          </a:prstGeom>
        </p:spPr>
        <p:txBody>
          <a:bodyPr wrap="square">
            <a:spAutoFit/>
          </a:bodyPr>
          <a:lstStyle/>
          <a:p>
            <a:r>
              <a:rPr lang="id-ID" sz="2800" b="1" dirty="0">
                <a:latin typeface="Times New Roman" pitchFamily="18" charset="0"/>
                <a:cs typeface="Times New Roman" pitchFamily="18" charset="0"/>
              </a:rPr>
              <a:t>Hans Kohn dalam bukunya Nationalism its meaning and history mendivinisikan nasionalisme sebagai berikut :</a:t>
            </a:r>
            <a:endParaRPr lang="en-US" sz="2800" b="1" dirty="0">
              <a:latin typeface="Times New Roman" pitchFamily="18" charset="0"/>
              <a:cs typeface="Times New Roman" pitchFamily="18" charset="0"/>
            </a:endParaRPr>
          </a:p>
          <a:p>
            <a:r>
              <a:rPr lang="en-US" sz="2400" dirty="0"/>
              <a:t> </a:t>
            </a:r>
            <a:endParaRPr lang="en-US" sz="2400" dirty="0" smtClean="0"/>
          </a:p>
          <a:p>
            <a:endParaRPr lang="en-US" sz="2400" dirty="0"/>
          </a:p>
          <a:p>
            <a:pPr marL="342900" indent="-342900">
              <a:buFont typeface="Wingdings" pitchFamily="2" charset="2"/>
              <a:buChar char="ü"/>
            </a:pPr>
            <a:r>
              <a:rPr lang="id-ID" sz="2400" dirty="0"/>
              <a:t>  </a:t>
            </a:r>
            <a:r>
              <a:rPr lang="id-ID" sz="2800" dirty="0">
                <a:latin typeface="Times New Roman" pitchFamily="18" charset="0"/>
                <a:cs typeface="Times New Roman" pitchFamily="18" charset="0"/>
              </a:rPr>
              <a:t>Suatu paham yang berpendapat bahwa kesetiaan individu tertinggi harus diserahkan pada negara.</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a:t>
            </a:r>
          </a:p>
          <a:p>
            <a:pPr marL="342900" indent="-342900">
              <a:buFont typeface="Wingdings" pitchFamily="2" charset="2"/>
              <a:buChar char="ü"/>
            </a:pPr>
            <a:r>
              <a:rPr lang="id-ID" sz="2800" dirty="0" smtClean="0">
                <a:latin typeface="Times New Roman" pitchFamily="18" charset="0"/>
                <a:cs typeface="Times New Roman" pitchFamily="18" charset="0"/>
              </a:rPr>
              <a:t> </a:t>
            </a:r>
            <a:r>
              <a:rPr lang="id-ID" sz="2800" dirty="0">
                <a:latin typeface="Times New Roman" pitchFamily="18" charset="0"/>
                <a:cs typeface="Times New Roman" pitchFamily="18" charset="0"/>
              </a:rPr>
              <a:t>  Perasaan yang mendalam akan ikatan terhadap tanah air sebagai tumpah darah.</a:t>
            </a:r>
            <a:endParaRPr lang="en-US" sz="2800" dirty="0">
              <a:latin typeface="Times New Roman" pitchFamily="18" charset="0"/>
              <a:cs typeface="Times New Roman" pitchFamily="18" charset="0"/>
            </a:endParaRPr>
          </a:p>
          <a:p>
            <a:r>
              <a:rPr lang="en-US" dirty="0"/>
              <a:t> </a:t>
            </a:r>
          </a:p>
        </p:txBody>
      </p:sp>
      <p:pic>
        <p:nvPicPr>
          <p:cNvPr id="3" name="LAGUF1.MOBI - Bagimu Neger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8424" y="5805264"/>
            <a:ext cx="609600" cy="609600"/>
          </a:xfrm>
          <a:prstGeom prst="rect">
            <a:avLst/>
          </a:prstGeom>
        </p:spPr>
      </p:pic>
    </p:spTree>
    <p:extLst>
      <p:ext uri="{BB962C8B-B14F-4D97-AF65-F5344CB8AC3E}">
        <p14:creationId xmlns:p14="http://schemas.microsoft.com/office/powerpoint/2010/main" val="1363087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43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16832"/>
            <a:ext cx="8229600" cy="4209331"/>
          </a:xfrm>
        </p:spPr>
        <p:txBody>
          <a:bodyPr/>
          <a:lstStyle/>
          <a:p>
            <a:pPr marL="0" indent="0">
              <a:buNone/>
            </a:pPr>
            <a:r>
              <a:rPr lang="id-ID" dirty="0" smtClean="0">
                <a:latin typeface="Times New Roman" pitchFamily="18" charset="0"/>
                <a:cs typeface="Times New Roman" pitchFamily="18" charset="0"/>
              </a:rPr>
              <a:t>a</a:t>
            </a:r>
            <a:r>
              <a:rPr lang="id-ID" dirty="0">
                <a:latin typeface="Times New Roman" pitchFamily="18" charset="0"/>
                <a:cs typeface="Times New Roman" pitchFamily="18" charset="0"/>
              </a:rPr>
              <a:t>.   Mengembangkan persamaan diantara </a:t>
            </a:r>
            <a:r>
              <a:rPr lang="id-ID" dirty="0" smtClean="0">
                <a:latin typeface="Times New Roman" pitchFamily="18" charset="0"/>
                <a:cs typeface="Times New Roman" pitchFamily="18" charset="0"/>
              </a:rPr>
              <a:t>suku-</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suku </a:t>
            </a:r>
            <a:r>
              <a:rPr lang="en-US" dirty="0" smtClean="0">
                <a:latin typeface="Times New Roman" pitchFamily="18" charset="0"/>
                <a:cs typeface="Times New Roman" pitchFamily="18" charset="0"/>
              </a:rPr>
              <a:t>  </a:t>
            </a:r>
            <a:r>
              <a:rPr lang="id-ID" dirty="0" smtClean="0">
                <a:latin typeface="Times New Roman" pitchFamily="18" charset="0"/>
                <a:cs typeface="Times New Roman" pitchFamily="18" charset="0"/>
              </a:rPr>
              <a:t>bangsa </a:t>
            </a:r>
            <a:r>
              <a:rPr lang="id-ID" dirty="0">
                <a:latin typeface="Times New Roman" pitchFamily="18" charset="0"/>
                <a:cs typeface="Times New Roman" pitchFamily="18" charset="0"/>
              </a:rPr>
              <a:t>penghuni nusantara</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r>
              <a:rPr lang="id-ID" dirty="0">
                <a:latin typeface="Times New Roman" pitchFamily="18" charset="0"/>
                <a:cs typeface="Times New Roman" pitchFamily="18" charset="0"/>
              </a:rPr>
              <a:t>b.   </a:t>
            </a:r>
            <a:r>
              <a:rPr lang="id-ID" dirty="0" smtClean="0">
                <a:latin typeface="Times New Roman" pitchFamily="18" charset="0"/>
                <a:cs typeface="Times New Roman" pitchFamily="18" charset="0"/>
              </a:rPr>
              <a:t>Mengembangka</a:t>
            </a:r>
            <a:r>
              <a:rPr lang="en-US" dirty="0" smtClean="0">
                <a:latin typeface="Times New Roman" pitchFamily="18" charset="0"/>
                <a:cs typeface="Times New Roman" pitchFamily="18" charset="0"/>
              </a:rPr>
              <a:t>n</a:t>
            </a:r>
            <a:r>
              <a:rPr lang="id-ID" dirty="0" smtClean="0">
                <a:latin typeface="Times New Roman" pitchFamily="18" charset="0"/>
                <a:cs typeface="Times New Roman" pitchFamily="18" charset="0"/>
              </a:rPr>
              <a:t> </a:t>
            </a:r>
            <a:r>
              <a:rPr lang="id-ID" dirty="0">
                <a:latin typeface="Times New Roman" pitchFamily="18" charset="0"/>
                <a:cs typeface="Times New Roman" pitchFamily="18" charset="0"/>
              </a:rPr>
              <a:t>sikap toleransi</a:t>
            </a:r>
            <a:endParaRPr lang="en-US" dirty="0">
              <a:latin typeface="Times New Roman" pitchFamily="18" charset="0"/>
              <a:cs typeface="Times New Roman" pitchFamily="18" charset="0"/>
            </a:endParaRPr>
          </a:p>
          <a:p>
            <a:pPr marL="0" indent="0">
              <a:buNone/>
            </a:pPr>
            <a:r>
              <a:rPr lang="en-US" dirty="0">
                <a:latin typeface="Times New Roman" pitchFamily="18" charset="0"/>
                <a:cs typeface="Times New Roman" pitchFamily="18" charset="0"/>
              </a:rPr>
              <a:t> </a:t>
            </a:r>
          </a:p>
          <a:p>
            <a:pPr marL="0" indent="0">
              <a:buNone/>
            </a:pPr>
            <a:r>
              <a:rPr lang="id-ID" dirty="0">
                <a:latin typeface="Times New Roman" pitchFamily="18" charset="0"/>
                <a:cs typeface="Times New Roman" pitchFamily="18" charset="0"/>
              </a:rPr>
              <a:t>c.   Memiliki rasa senasib dan sepenanggungan diantara sesama bangsa Indonesia</a:t>
            </a:r>
            <a:endParaRPr lang="en-US" dirty="0">
              <a:latin typeface="Times New Roman" pitchFamily="18" charset="0"/>
              <a:cs typeface="Times New Roman" pitchFamily="18" charset="0"/>
            </a:endParaRPr>
          </a:p>
          <a:p>
            <a:endParaRPr lang="en-US" dirty="0"/>
          </a:p>
        </p:txBody>
      </p:sp>
      <p:sp>
        <p:nvSpPr>
          <p:cNvPr id="2" name="Title 1"/>
          <p:cNvSpPr>
            <a:spLocks noGrp="1"/>
          </p:cNvSpPr>
          <p:nvPr>
            <p:ph type="title"/>
          </p:nvPr>
        </p:nvSpPr>
        <p:spPr>
          <a:xfrm>
            <a:off x="457200" y="274638"/>
            <a:ext cx="8229600" cy="2290266"/>
          </a:xfrm>
        </p:spPr>
        <p:txBody>
          <a:bodyPr>
            <a:normAutofit fontScale="90000"/>
          </a:bodyPr>
          <a:lstStyle/>
          <a:p>
            <a:r>
              <a:rPr lang="id-ID" sz="4000" b="1" dirty="0">
                <a:latin typeface="Times New Roman" pitchFamily="18" charset="0"/>
                <a:cs typeface="Times New Roman" pitchFamily="18" charset="0"/>
              </a:rPr>
              <a:t>Ada tiga hal yang harus kita lakukan untuk membina nasionalisme Indonesia :</a:t>
            </a:r>
            <a:r>
              <a:rPr lang="en-US" dirty="0"/>
              <a:t/>
            </a:r>
            <a:br>
              <a:rPr lang="en-US" dirty="0"/>
            </a:br>
            <a:r>
              <a:rPr lang="en-US" dirty="0"/>
              <a:t> </a:t>
            </a:r>
            <a:br>
              <a:rPr lang="en-US" dirty="0"/>
            </a:br>
            <a:endParaRPr lang="en-US" dirty="0"/>
          </a:p>
        </p:txBody>
      </p:sp>
    </p:spTree>
    <p:extLst>
      <p:ext uri="{BB962C8B-B14F-4D97-AF65-F5344CB8AC3E}">
        <p14:creationId xmlns:p14="http://schemas.microsoft.com/office/powerpoint/2010/main" val="3655227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205</TotalTime>
  <Words>348</Words>
  <Application>Microsoft Office PowerPoint</Application>
  <PresentationFormat>On-screen Show (4:3)</PresentationFormat>
  <Paragraphs>95</Paragraphs>
  <Slides>13</Slides>
  <Notes>0</Notes>
  <HiddenSlides>0</HiddenSlides>
  <MMClips>6</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Concourse</vt:lpstr>
      <vt:lpstr>KESADARAN BERBANGSA DAN BERNEGARA OLEH : U. SIDABUTAR, S.Pd</vt:lpstr>
      <vt:lpstr>PowerPoint Presentation</vt:lpstr>
      <vt:lpstr>PowerPoint Presentation</vt:lpstr>
      <vt:lpstr>Nilai-nilai bela negara yang harus lebih dipahami penerapannya dalam kehidupan masyarakat berbangsa dan bernegara antara lain: </vt:lpstr>
      <vt:lpstr>PowerPoint Presentation</vt:lpstr>
      <vt:lpstr>PowerPoint Presentation</vt:lpstr>
      <vt:lpstr>Nasionalisme adalah sikap mencintai bangsa dan negara sendiri.  Nasionalisme terbagi atas ; </vt:lpstr>
      <vt:lpstr>PowerPoint Presentation</vt:lpstr>
      <vt:lpstr>Ada tiga hal yang harus kita lakukan untuk membina nasionalisme Indonesia :   </vt:lpstr>
      <vt:lpstr>Empat hal yang harus kita hidari ndalam memupuk semangat nasionalisme  : </vt:lpstr>
      <vt:lpstr>Sikap patriotisme bangsa indonesia telah dimulai sejak jaman penjajahan, dengan banyaknya pahlawan pahlawan yang gugur dalam rangka mengusir penjajah seperti Sultan Hasanudin dari Makasar, Pangeran Diponogoro dari Jawa tengah, Cut Nyak Dien, Tengku Umar dari Aceh dll.  Sikap patriotis memuncak setelah proklamasi kemerdekaan pada periode perjuangan fisik antara tahun 1945 sampai 1949 yaitu periode mempertahankan negara dari keinginan Belanda untuk kembali menjajah Indonesia.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16</cp:revision>
  <dcterms:created xsi:type="dcterms:W3CDTF">2020-07-12T04:47:27Z</dcterms:created>
  <dcterms:modified xsi:type="dcterms:W3CDTF">2020-07-12T08:26:25Z</dcterms:modified>
</cp:coreProperties>
</file>